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505" r:id="rId3"/>
    <p:sldId id="568" r:id="rId4"/>
    <p:sldId id="569" r:id="rId5"/>
    <p:sldId id="570" r:id="rId6"/>
    <p:sldId id="571" r:id="rId7"/>
    <p:sldId id="574" r:id="rId8"/>
    <p:sldId id="575" r:id="rId9"/>
    <p:sldId id="576" r:id="rId10"/>
    <p:sldId id="577" r:id="rId11"/>
    <p:sldId id="572" r:id="rId12"/>
    <p:sldId id="578" r:id="rId13"/>
    <p:sldId id="579" r:id="rId14"/>
    <p:sldId id="580" r:id="rId15"/>
    <p:sldId id="581" r:id="rId16"/>
    <p:sldId id="582" r:id="rId17"/>
    <p:sldId id="583" r:id="rId18"/>
    <p:sldId id="584" r:id="rId19"/>
    <p:sldId id="585" r:id="rId20"/>
    <p:sldId id="587" r:id="rId21"/>
    <p:sldId id="586" r:id="rId22"/>
    <p:sldId id="588" r:id="rId23"/>
    <p:sldId id="591" r:id="rId24"/>
    <p:sldId id="594" r:id="rId25"/>
    <p:sldId id="592" r:id="rId26"/>
    <p:sldId id="593" r:id="rId27"/>
    <p:sldId id="590" r:id="rId28"/>
    <p:sldId id="464" r:id="rId29"/>
  </p:sldIdLst>
  <p:sldSz cx="12192000" cy="6858000"/>
  <p:notesSz cx="6811963" cy="9945688"/>
  <p:defaultTextStyle>
    <a:defPPr>
      <a:defRPr lang="zh-CN"/>
    </a:defPPr>
    <a:lvl1pPr algn="l" rtl="0" eaLnBrk="0" fontAlgn="base" hangingPunct="0">
      <a:spcBef>
        <a:spcPct val="0"/>
      </a:spcBef>
      <a:spcAft>
        <a:spcPct val="0"/>
      </a:spcAft>
      <a:buFont typeface="Arial" charset="0"/>
      <a:defRPr sz="1400" kern="1200">
        <a:solidFill>
          <a:schemeClr val="tx1"/>
        </a:solidFill>
        <a:latin typeface="Arial" charset="0"/>
        <a:ea typeface="宋体" charset="-122"/>
        <a:cs typeface="+mn-cs"/>
      </a:defRPr>
    </a:lvl1pPr>
    <a:lvl2pPr marL="457200" algn="l" rtl="0" eaLnBrk="0" fontAlgn="base" hangingPunct="0">
      <a:spcBef>
        <a:spcPct val="0"/>
      </a:spcBef>
      <a:spcAft>
        <a:spcPct val="0"/>
      </a:spcAft>
      <a:buFont typeface="Arial" charset="0"/>
      <a:defRPr sz="1400" kern="1200">
        <a:solidFill>
          <a:schemeClr val="tx1"/>
        </a:solidFill>
        <a:latin typeface="Arial" charset="0"/>
        <a:ea typeface="宋体" charset="-122"/>
        <a:cs typeface="+mn-cs"/>
      </a:defRPr>
    </a:lvl2pPr>
    <a:lvl3pPr marL="914400" algn="l" rtl="0" eaLnBrk="0" fontAlgn="base" hangingPunct="0">
      <a:spcBef>
        <a:spcPct val="0"/>
      </a:spcBef>
      <a:spcAft>
        <a:spcPct val="0"/>
      </a:spcAft>
      <a:buFont typeface="Arial" charset="0"/>
      <a:defRPr sz="1400" kern="1200">
        <a:solidFill>
          <a:schemeClr val="tx1"/>
        </a:solidFill>
        <a:latin typeface="Arial" charset="0"/>
        <a:ea typeface="宋体" charset="-122"/>
        <a:cs typeface="+mn-cs"/>
      </a:defRPr>
    </a:lvl3pPr>
    <a:lvl4pPr marL="1371600" algn="l" rtl="0" eaLnBrk="0" fontAlgn="base" hangingPunct="0">
      <a:spcBef>
        <a:spcPct val="0"/>
      </a:spcBef>
      <a:spcAft>
        <a:spcPct val="0"/>
      </a:spcAft>
      <a:buFont typeface="Arial" charset="0"/>
      <a:defRPr sz="1400" kern="1200">
        <a:solidFill>
          <a:schemeClr val="tx1"/>
        </a:solidFill>
        <a:latin typeface="Arial" charset="0"/>
        <a:ea typeface="宋体" charset="-122"/>
        <a:cs typeface="+mn-cs"/>
      </a:defRPr>
    </a:lvl4pPr>
    <a:lvl5pPr marL="1828800" algn="l" rtl="0" eaLnBrk="0" fontAlgn="base" hangingPunct="0">
      <a:spcBef>
        <a:spcPct val="0"/>
      </a:spcBef>
      <a:spcAft>
        <a:spcPct val="0"/>
      </a:spcAft>
      <a:buFont typeface="Arial" charset="0"/>
      <a:defRPr sz="1400" kern="1200">
        <a:solidFill>
          <a:schemeClr val="tx1"/>
        </a:solidFill>
        <a:latin typeface="Arial" charset="0"/>
        <a:ea typeface="宋体" charset="-122"/>
        <a:cs typeface="+mn-cs"/>
      </a:defRPr>
    </a:lvl5pPr>
    <a:lvl6pPr marL="2286000" algn="l" defTabSz="914400" rtl="0" eaLnBrk="1" latinLnBrk="0" hangingPunct="1">
      <a:defRPr sz="1400" kern="1200">
        <a:solidFill>
          <a:schemeClr val="tx1"/>
        </a:solidFill>
        <a:latin typeface="Arial" charset="0"/>
        <a:ea typeface="宋体" charset="-122"/>
        <a:cs typeface="+mn-cs"/>
      </a:defRPr>
    </a:lvl6pPr>
    <a:lvl7pPr marL="2743200" algn="l" defTabSz="914400" rtl="0" eaLnBrk="1" latinLnBrk="0" hangingPunct="1">
      <a:defRPr sz="1400" kern="1200">
        <a:solidFill>
          <a:schemeClr val="tx1"/>
        </a:solidFill>
        <a:latin typeface="Arial" charset="0"/>
        <a:ea typeface="宋体" charset="-122"/>
        <a:cs typeface="+mn-cs"/>
      </a:defRPr>
    </a:lvl7pPr>
    <a:lvl8pPr marL="3200400" algn="l" defTabSz="914400" rtl="0" eaLnBrk="1" latinLnBrk="0" hangingPunct="1">
      <a:defRPr sz="1400" kern="1200">
        <a:solidFill>
          <a:schemeClr val="tx1"/>
        </a:solidFill>
        <a:latin typeface="Arial" charset="0"/>
        <a:ea typeface="宋体" charset="-122"/>
        <a:cs typeface="+mn-cs"/>
      </a:defRPr>
    </a:lvl8pPr>
    <a:lvl9pPr marL="3657600" algn="l" defTabSz="914400" rtl="0" eaLnBrk="1" latinLnBrk="0" hangingPunct="1">
      <a:defRPr sz="1400"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4E4B"/>
    <a:srgbClr val="2CACC5"/>
    <a:srgbClr val="FFCB25"/>
    <a:srgbClr val="916437"/>
    <a:srgbClr val="C0E399"/>
    <a:srgbClr val="99FF99"/>
    <a:srgbClr val="008080"/>
    <a:srgbClr val="AA7540"/>
    <a:srgbClr val="0066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28889" autoAdjust="0"/>
  </p:normalViewPr>
  <p:slideViewPr>
    <p:cSldViewPr snapToGrid="0">
      <p:cViewPr varScale="1">
        <p:scale>
          <a:sx n="98" d="100"/>
          <a:sy n="98" d="100"/>
        </p:scale>
        <p:origin x="-436" y="-76"/>
      </p:cViewPr>
      <p:guideLst>
        <p:guide orient="horz" pos="2160"/>
        <p:guide pos="38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2" y="0"/>
            <a:ext cx="2953228" cy="498794"/>
          </a:xfrm>
          <a:prstGeom prst="rect">
            <a:avLst/>
          </a:prstGeom>
          <a:noFill/>
          <a:ln w="9525">
            <a:noFill/>
            <a:miter lim="800000"/>
            <a:headEnd/>
            <a:tailEnd/>
          </a:ln>
        </p:spPr>
        <p:txBody>
          <a:bodyPr vert="horz" wrap="square" lIns="91561" tIns="45780" rIns="91561" bIns="45780" numCol="1" anchor="t" anchorCtr="0" compatLnSpc="1">
            <a:prstTxWarp prst="textNoShape">
              <a:avLst/>
            </a:prstTxWarp>
          </a:bodyPr>
          <a:lstStyle>
            <a:lvl1pPr>
              <a:buFont typeface="Arial" pitchFamily="34" charset="0"/>
              <a:buNone/>
              <a:defRPr sz="1200">
                <a:latin typeface="Arial" pitchFamily="34" charset="0"/>
                <a:ea typeface="宋体" pitchFamily="2" charset="-122"/>
              </a:defRPr>
            </a:lvl1pPr>
          </a:lstStyle>
          <a:p>
            <a:pPr>
              <a:defRPr/>
            </a:pPr>
            <a:endParaRPr lang="zh-CN" altLang="zh-CN"/>
          </a:p>
        </p:txBody>
      </p:sp>
      <p:sp>
        <p:nvSpPr>
          <p:cNvPr id="2051" name="日期占位符 2"/>
          <p:cNvSpPr>
            <a:spLocks noGrp="1" noChangeArrowheads="1"/>
          </p:cNvSpPr>
          <p:nvPr>
            <p:ph type="dt" idx="1"/>
          </p:nvPr>
        </p:nvSpPr>
        <p:spPr bwMode="auto">
          <a:xfrm>
            <a:off x="3857148" y="0"/>
            <a:ext cx="2953228" cy="498794"/>
          </a:xfrm>
          <a:prstGeom prst="rect">
            <a:avLst/>
          </a:prstGeom>
          <a:noFill/>
          <a:ln w="9525">
            <a:noFill/>
            <a:miter lim="800000"/>
            <a:headEnd/>
            <a:tailEnd/>
          </a:ln>
        </p:spPr>
        <p:txBody>
          <a:bodyPr vert="horz" wrap="square" lIns="91561" tIns="45780" rIns="91561" bIns="45780" numCol="1" anchor="t" anchorCtr="0" compatLnSpc="1">
            <a:prstTxWarp prst="textNoShape">
              <a:avLst/>
            </a:prstTxWarp>
          </a:bodyPr>
          <a:lstStyle>
            <a:lvl1pPr algn="r">
              <a:buFont typeface="Arial" pitchFamily="34" charset="0"/>
              <a:buNone/>
              <a:defRPr sz="1800">
                <a:latin typeface="Arial" pitchFamily="34" charset="0"/>
                <a:ea typeface="宋体" pitchFamily="2" charset="-122"/>
              </a:defRPr>
            </a:lvl1pPr>
          </a:lstStyle>
          <a:p>
            <a:pPr>
              <a:defRPr/>
            </a:pPr>
            <a:fld id="{6BB8F06B-1A18-436F-BA42-C4C3871A9550}" type="datetime1">
              <a:rPr lang="zh-CN" altLang="en-US"/>
              <a:pPr>
                <a:defRPr/>
              </a:pPr>
              <a:t>2021/9/14</a:t>
            </a:fld>
            <a:endParaRPr lang="zh-CN" altLang="en-US" sz="1200"/>
          </a:p>
        </p:txBody>
      </p:sp>
      <p:sp>
        <p:nvSpPr>
          <p:cNvPr id="60420" name="幻灯片图像占位符 3"/>
          <p:cNvSpPr>
            <a:spLocks noGrp="1" noRot="1" noChangeAspect="1" noChangeArrowheads="1"/>
          </p:cNvSpPr>
          <p:nvPr>
            <p:ph type="sldImg" idx="2"/>
          </p:nvPr>
        </p:nvSpPr>
        <p:spPr bwMode="auto">
          <a:xfrm>
            <a:off x="423863" y="1243013"/>
            <a:ext cx="5964237"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0421" name="备注占位符 4"/>
          <p:cNvSpPr>
            <a:spLocks noGrp="1" noRot="1" noChangeAspect="1" noChangeArrowheads="1"/>
          </p:cNvSpPr>
          <p:nvPr/>
        </p:nvSpPr>
        <p:spPr bwMode="auto">
          <a:xfrm>
            <a:off x="681515" y="4786195"/>
            <a:ext cx="5448935" cy="391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1" tIns="45780" rIns="91561" bIns="45780" anchor="ctr"/>
          <a:lstStyle/>
          <a:p>
            <a:pPr defTabSz="0">
              <a:spcBef>
                <a:spcPct val="30000"/>
              </a:spcBef>
              <a:buFontTx/>
              <a:buNone/>
            </a:pPr>
            <a:r>
              <a:rPr lang="zh-CN" altLang="en-US" sz="1200"/>
              <a:t>单击此处编辑母版文本样式</a:t>
            </a:r>
          </a:p>
          <a:p>
            <a:pPr defTabSz="0">
              <a:spcBef>
                <a:spcPct val="30000"/>
              </a:spcBef>
              <a:buFontTx/>
              <a:buNone/>
            </a:pPr>
            <a:r>
              <a:rPr lang="zh-CN" altLang="en-US" sz="1200"/>
              <a:t>第二级</a:t>
            </a:r>
          </a:p>
          <a:p>
            <a:pPr defTabSz="0">
              <a:spcBef>
                <a:spcPct val="30000"/>
              </a:spcBef>
              <a:buFontTx/>
              <a:buNone/>
            </a:pPr>
            <a:r>
              <a:rPr lang="zh-CN" altLang="en-US" sz="1200"/>
              <a:t>第三级</a:t>
            </a:r>
          </a:p>
          <a:p>
            <a:pPr defTabSz="0">
              <a:spcBef>
                <a:spcPct val="30000"/>
              </a:spcBef>
              <a:buFontTx/>
              <a:buNone/>
            </a:pPr>
            <a:r>
              <a:rPr lang="zh-CN" altLang="en-US" sz="1200"/>
              <a:t>第四级</a:t>
            </a:r>
          </a:p>
          <a:p>
            <a:pPr defTabSz="0">
              <a:spcBef>
                <a:spcPct val="30000"/>
              </a:spcBef>
              <a:buFontTx/>
              <a:buNone/>
            </a:pPr>
            <a:r>
              <a:rPr lang="zh-CN" altLang="en-US" sz="1200"/>
              <a:t>第五级</a:t>
            </a:r>
          </a:p>
        </p:txBody>
      </p:sp>
      <p:sp>
        <p:nvSpPr>
          <p:cNvPr id="2054" name="页脚占位符 5"/>
          <p:cNvSpPr>
            <a:spLocks noGrp="1" noChangeArrowheads="1"/>
          </p:cNvSpPr>
          <p:nvPr>
            <p:ph type="ftr" sz="quarter" idx="4"/>
          </p:nvPr>
        </p:nvSpPr>
        <p:spPr bwMode="auto">
          <a:xfrm>
            <a:off x="2" y="9446896"/>
            <a:ext cx="2953228" cy="498794"/>
          </a:xfrm>
          <a:prstGeom prst="rect">
            <a:avLst/>
          </a:prstGeom>
          <a:noFill/>
          <a:ln w="9525">
            <a:noFill/>
            <a:miter lim="800000"/>
            <a:headEnd/>
            <a:tailEnd/>
          </a:ln>
        </p:spPr>
        <p:txBody>
          <a:bodyPr vert="horz" wrap="square" lIns="91561" tIns="45780" rIns="91561" bIns="45780" numCol="1" anchor="b" anchorCtr="0" compatLnSpc="1">
            <a:prstTxWarp prst="textNoShape">
              <a:avLst/>
            </a:prstTxWarp>
          </a:bodyPr>
          <a:lstStyle>
            <a:lvl1pPr>
              <a:buFont typeface="Arial" pitchFamily="34" charset="0"/>
              <a:buNone/>
              <a:defRPr sz="1200">
                <a:latin typeface="Arial" pitchFamily="34" charset="0"/>
                <a:ea typeface="宋体" pitchFamily="2" charset="-122"/>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57148" y="9446896"/>
            <a:ext cx="2953228" cy="498794"/>
          </a:xfrm>
          <a:prstGeom prst="rect">
            <a:avLst/>
          </a:prstGeom>
          <a:noFill/>
          <a:ln w="9525">
            <a:noFill/>
            <a:miter lim="800000"/>
            <a:headEnd/>
            <a:tailEnd/>
          </a:ln>
        </p:spPr>
        <p:txBody>
          <a:bodyPr vert="horz" wrap="square" lIns="91561" tIns="45780" rIns="91561" bIns="45780" numCol="1" anchor="b" anchorCtr="0" compatLnSpc="1">
            <a:prstTxWarp prst="textNoShape">
              <a:avLst/>
            </a:prstTxWarp>
          </a:bodyPr>
          <a:lstStyle>
            <a:lvl1pPr algn="r">
              <a:buFont typeface="Arial" pitchFamily="34" charset="0"/>
              <a:buNone/>
              <a:defRPr sz="1800">
                <a:latin typeface="Arial" pitchFamily="34" charset="0"/>
                <a:ea typeface="宋体" pitchFamily="2" charset="-122"/>
              </a:defRPr>
            </a:lvl1pPr>
          </a:lstStyle>
          <a:p>
            <a:pPr>
              <a:defRPr/>
            </a:pPr>
            <a:fld id="{DFA5BEC0-F7DE-4253-829D-195D9325CE78}" type="slidenum">
              <a:rPr lang="zh-CN" altLang="en-US"/>
              <a:pPr>
                <a:defRPr/>
              </a:pPr>
              <a:t>‹#›</a:t>
            </a:fld>
            <a:endParaRPr lang="zh-CN" altLang="en-US" sz="1200"/>
          </a:p>
        </p:txBody>
      </p:sp>
    </p:spTree>
    <p:extLst>
      <p:ext uri="{BB962C8B-B14F-4D97-AF65-F5344CB8AC3E}">
        <p14:creationId xmlns:p14="http://schemas.microsoft.com/office/powerpoint/2010/main" val="894329652"/>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81C3A7A-094F-4BD7-A0BC-A00C37EFC9DA}" type="datetime1">
              <a:rPr lang="zh-CN" altLang="en-US" smtClean="0"/>
              <a:t>2021/9/14</a:t>
            </a:fld>
            <a:endParaRPr lang="zh-CN" altLang="en-US" sz="1800">
              <a:solidFill>
                <a:schemeClr val="tx1"/>
              </a:solidFill>
              <a:latin typeface="Arial" pitchFamily="34" charset="0"/>
              <a:ea typeface="+mn-ea"/>
            </a:endParaRPr>
          </a:p>
        </p:txBody>
      </p:sp>
      <p:sp>
        <p:nvSpPr>
          <p:cNvPr id="5" name="页脚占位符 4"/>
          <p:cNvSpPr>
            <a:spLocks noGrp="1"/>
          </p:cNvSpPr>
          <p:nvPr>
            <p:ph type="ftr" sz="quarter" idx="11"/>
          </p:nvPr>
        </p:nvSpPr>
        <p:spPr>
          <a:xfrm>
            <a:off x="8305800" y="6467475"/>
            <a:ext cx="3860800" cy="365125"/>
          </a:xfrm>
        </p:spPr>
        <p:txBody>
          <a:bodyPr/>
          <a:lstStyle>
            <a:lvl1pPr algn="r">
              <a:defRPr/>
            </a:lvl1p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6" name="灯片编号占位符 5"/>
          <p:cNvSpPr>
            <a:spLocks noGrp="1"/>
          </p:cNvSpPr>
          <p:nvPr>
            <p:ph type="sldNum" sz="quarter" idx="12"/>
          </p:nvPr>
        </p:nvSpPr>
        <p:spPr>
          <a:xfrm>
            <a:off x="9347200" y="0"/>
            <a:ext cx="2844800" cy="365125"/>
          </a:xfrm>
        </p:spPr>
        <p:txBody>
          <a:bodyPr/>
          <a:lstStyle>
            <a:lvl1pPr>
              <a:defRPr/>
            </a:lvl1pPr>
          </a:lstStyle>
          <a:p>
            <a:pPr>
              <a:defRPr/>
            </a:pPr>
            <a:fld id="{50A7D6EC-BC01-493E-9D1E-6C7A7B16C25B}" type="slidenum">
              <a:rPr lang="zh-CN" altLang="en-US"/>
              <a:pPr>
                <a:defRPr/>
              </a:pPr>
              <a:t>‹#›</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4257065630"/>
      </p:ext>
    </p:extLst>
  </p:cSld>
  <p:clrMapOvr>
    <a:masterClrMapping/>
  </p:clrMapOvr>
  <p:transition spd="slow">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4D7A340-A331-4628-8E34-083F1EFC85AA}" type="datetime1">
              <a:rPr lang="zh-CN" altLang="en-US" smtClean="0"/>
              <a:t>2021/9/14</a:t>
            </a:fld>
            <a:endParaRPr lang="zh-CN" altLang="en-US" sz="1800">
              <a:solidFill>
                <a:schemeClr val="tx1"/>
              </a:solidFill>
              <a:latin typeface="Arial" pitchFamily="34" charset="0"/>
              <a:ea typeface="+mn-ea"/>
            </a:endParaRPr>
          </a:p>
        </p:txBody>
      </p:sp>
      <p:sp>
        <p:nvSpPr>
          <p:cNvPr id="5" name="页脚占位符 4"/>
          <p:cNvSpPr>
            <a:spLocks noGrp="1"/>
          </p:cNvSpPr>
          <p:nvPr>
            <p:ph type="ftr" sz="quarter" idx="11"/>
          </p:nvPr>
        </p:nvSpPr>
        <p:spPr/>
        <p:txBody>
          <a:bodyPr/>
          <a:lstStyle>
            <a:lvl1pPr>
              <a:defRPr/>
            </a:lvl1pPr>
          </a:lstStyle>
          <a:p>
            <a:pPr>
              <a:defRPr/>
            </a:pPr>
            <a:r>
              <a:rPr lang="en-US" altLang="zh-CN" smtClean="0"/>
              <a:t>©</a:t>
            </a:r>
            <a:r>
              <a:rPr lang="zh-CN" altLang="en-US" smtClean="0"/>
              <a:t>国家开发银行普惠金融部</a:t>
            </a: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B1028778-5AE1-4D2D-8FD7-5D57084B7359}" type="slidenum">
              <a:rPr lang="zh-CN" altLang="en-US"/>
              <a:pPr>
                <a:defRPr/>
              </a:pPr>
              <a:t>‹#›</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2396499543"/>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E3F7A8-EDEC-4E6E-AFEE-7DA1D880025E}" type="datetime1">
              <a:rPr lang="zh-CN" altLang="en-US" smtClean="0"/>
              <a:t>2021/9/14</a:t>
            </a:fld>
            <a:endParaRPr lang="zh-CN" altLang="en-US" sz="1800">
              <a:solidFill>
                <a:schemeClr val="tx1"/>
              </a:solidFill>
              <a:latin typeface="Arial" pitchFamily="34" charset="0"/>
              <a:ea typeface="+mn-ea"/>
            </a:endParaRPr>
          </a:p>
        </p:txBody>
      </p:sp>
      <p:sp>
        <p:nvSpPr>
          <p:cNvPr id="5" name="页脚占位符 4"/>
          <p:cNvSpPr>
            <a:spLocks noGrp="1"/>
          </p:cNvSpPr>
          <p:nvPr>
            <p:ph type="ftr" sz="quarter" idx="11"/>
          </p:nvPr>
        </p:nvSpPr>
        <p:spPr/>
        <p:txBody>
          <a:bodyPr/>
          <a:lstStyle>
            <a:lvl1pPr>
              <a:defRPr/>
            </a:lvl1pPr>
          </a:lstStyle>
          <a:p>
            <a:pPr>
              <a:defRPr/>
            </a:pPr>
            <a:r>
              <a:rPr lang="en-US" altLang="zh-CN" smtClean="0"/>
              <a:t>©</a:t>
            </a:r>
            <a:r>
              <a:rPr lang="zh-CN" altLang="en-US" smtClean="0"/>
              <a:t>国家开发银行普惠金融部</a:t>
            </a: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7719FDD2-84FB-4974-833F-5290B24C9FBC}" type="slidenum">
              <a:rPr lang="zh-CN" altLang="en-US"/>
              <a:pPr>
                <a:defRPr/>
              </a:pPr>
              <a:t>‹#›</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4191391861"/>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6B45FFC-9511-4EC2-B07E-5010C39EEA1A}" type="datetime1">
              <a:rPr lang="zh-CN" altLang="en-US" smtClean="0"/>
              <a:t>2021/9/14</a:t>
            </a:fld>
            <a:endParaRPr lang="zh-CN" altLang="en-US" sz="1800">
              <a:solidFill>
                <a:schemeClr val="tx1"/>
              </a:solidFill>
              <a:latin typeface="Arial" pitchFamily="34" charset="0"/>
              <a:ea typeface="+mn-ea"/>
            </a:endParaRPr>
          </a:p>
        </p:txBody>
      </p:sp>
      <p:sp>
        <p:nvSpPr>
          <p:cNvPr id="5" name="页脚占位符 4"/>
          <p:cNvSpPr>
            <a:spLocks noGrp="1"/>
          </p:cNvSpPr>
          <p:nvPr>
            <p:ph type="ftr" sz="quarter" idx="11"/>
          </p:nvPr>
        </p:nvSpPr>
        <p:spPr/>
        <p:txBody>
          <a:bodyPr/>
          <a:lstStyle>
            <a:lvl1pPr>
              <a:defRPr/>
            </a:lvl1pPr>
          </a:lstStyle>
          <a:p>
            <a:pPr>
              <a:defRPr/>
            </a:pPr>
            <a:r>
              <a:rPr lang="en-US" altLang="zh-CN" smtClean="0"/>
              <a:t>©</a:t>
            </a:r>
            <a:r>
              <a:rPr lang="zh-CN" altLang="en-US" smtClean="0"/>
              <a:t>国家开发银行普惠金融部</a:t>
            </a: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89B81B9C-2280-4ACF-9D94-D9448D9DEDF2}" type="slidenum">
              <a:rPr lang="zh-CN" altLang="en-US"/>
              <a:pPr>
                <a:defRPr/>
              </a:pPr>
              <a:t>‹#›</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2775851869"/>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285C6DA-BF1B-485E-9E33-F2F6A9E01E68}" type="datetime1">
              <a:rPr lang="zh-CN" altLang="en-US" smtClean="0"/>
              <a:t>2021/9/14</a:t>
            </a:fld>
            <a:endParaRPr lang="zh-CN" altLang="en-US" sz="1800">
              <a:solidFill>
                <a:schemeClr val="tx1"/>
              </a:solidFill>
              <a:latin typeface="Arial" pitchFamily="34" charset="0"/>
              <a:ea typeface="+mn-ea"/>
            </a:endParaRPr>
          </a:p>
        </p:txBody>
      </p:sp>
      <p:sp>
        <p:nvSpPr>
          <p:cNvPr id="5" name="页脚占位符 4"/>
          <p:cNvSpPr>
            <a:spLocks noGrp="1"/>
          </p:cNvSpPr>
          <p:nvPr>
            <p:ph type="ftr" sz="quarter" idx="11"/>
          </p:nvPr>
        </p:nvSpPr>
        <p:spPr/>
        <p:txBody>
          <a:bodyPr/>
          <a:lstStyle>
            <a:lvl1pPr>
              <a:defRPr/>
            </a:lvl1pPr>
          </a:lstStyle>
          <a:p>
            <a:pPr>
              <a:defRPr/>
            </a:pPr>
            <a:r>
              <a:rPr lang="en-US" altLang="zh-CN" smtClean="0"/>
              <a:t>©</a:t>
            </a:r>
            <a:r>
              <a:rPr lang="zh-CN" altLang="en-US" smtClean="0"/>
              <a:t>国家开发银行普惠金融部</a:t>
            </a: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BE50F8EE-A30B-4149-B622-D49E9511534E}" type="slidenum">
              <a:rPr lang="zh-CN" altLang="en-US"/>
              <a:pPr>
                <a:defRPr/>
              </a:pPr>
              <a:t>‹#›</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2402212250"/>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8812A7AF-946F-4AC9-B7D0-8077756AA278}" type="datetime1">
              <a:rPr lang="zh-CN" altLang="en-US" smtClean="0"/>
              <a:t>2021/9/14</a:t>
            </a:fld>
            <a:endParaRPr lang="zh-CN" altLang="en-US" sz="1800">
              <a:solidFill>
                <a:schemeClr val="tx1"/>
              </a:solidFill>
              <a:latin typeface="Arial" pitchFamily="34" charset="0"/>
              <a:ea typeface="+mn-ea"/>
            </a:endParaRPr>
          </a:p>
        </p:txBody>
      </p:sp>
      <p:sp>
        <p:nvSpPr>
          <p:cNvPr id="6" name="页脚占位符 5"/>
          <p:cNvSpPr>
            <a:spLocks noGrp="1"/>
          </p:cNvSpPr>
          <p:nvPr>
            <p:ph type="ftr" sz="quarter" idx="11"/>
          </p:nvPr>
        </p:nvSpPr>
        <p:spPr/>
        <p:txBody>
          <a:bodyPr/>
          <a:lstStyle>
            <a:lvl1pPr>
              <a:defRPr/>
            </a:lvl1pPr>
          </a:lstStyle>
          <a:p>
            <a:pPr>
              <a:defRPr/>
            </a:pPr>
            <a:r>
              <a:rPr lang="en-US" altLang="zh-CN" smtClean="0"/>
              <a:t>©</a:t>
            </a:r>
            <a:r>
              <a:rPr lang="zh-CN" altLang="en-US" smtClean="0"/>
              <a:t>国家开发银行普惠金融部</a:t>
            </a: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DC4D6F8A-AA12-4041-A8D1-CB721295B59F}" type="slidenum">
              <a:rPr lang="zh-CN" altLang="en-US"/>
              <a:pPr>
                <a:defRPr/>
              </a:pPr>
              <a:t>‹#›</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2308922199"/>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F5EBA745-B1B9-42AD-A273-CE7E74751FFB}" type="datetime1">
              <a:rPr lang="zh-CN" altLang="en-US" smtClean="0"/>
              <a:t>2021/9/14</a:t>
            </a:fld>
            <a:endParaRPr lang="zh-CN" altLang="en-US" sz="1800">
              <a:solidFill>
                <a:schemeClr val="tx1"/>
              </a:solidFill>
              <a:latin typeface="Arial" pitchFamily="34" charset="0"/>
              <a:ea typeface="+mn-ea"/>
            </a:endParaRPr>
          </a:p>
        </p:txBody>
      </p:sp>
      <p:sp>
        <p:nvSpPr>
          <p:cNvPr id="8" name="页脚占位符 7"/>
          <p:cNvSpPr>
            <a:spLocks noGrp="1"/>
          </p:cNvSpPr>
          <p:nvPr>
            <p:ph type="ftr" sz="quarter" idx="11"/>
          </p:nvPr>
        </p:nvSpPr>
        <p:spPr/>
        <p:txBody>
          <a:bodyPr/>
          <a:lstStyle>
            <a:lvl1pPr>
              <a:defRPr/>
            </a:lvl1pPr>
          </a:lstStyle>
          <a:p>
            <a:pPr>
              <a:defRPr/>
            </a:pPr>
            <a:r>
              <a:rPr lang="en-US" altLang="zh-CN" smtClean="0"/>
              <a:t>©</a:t>
            </a:r>
            <a:r>
              <a:rPr lang="zh-CN" altLang="en-US" smtClean="0"/>
              <a:t>国家开发银行普惠金融部</a:t>
            </a:r>
            <a:endParaRPr lang="zh-CN" altLang="zh-CN"/>
          </a:p>
        </p:txBody>
      </p:sp>
      <p:sp>
        <p:nvSpPr>
          <p:cNvPr id="9" name="灯片编号占位符 8"/>
          <p:cNvSpPr>
            <a:spLocks noGrp="1"/>
          </p:cNvSpPr>
          <p:nvPr>
            <p:ph type="sldNum" sz="quarter" idx="12"/>
          </p:nvPr>
        </p:nvSpPr>
        <p:spPr/>
        <p:txBody>
          <a:bodyPr/>
          <a:lstStyle>
            <a:lvl1pPr>
              <a:defRPr/>
            </a:lvl1pPr>
          </a:lstStyle>
          <a:p>
            <a:pPr>
              <a:defRPr/>
            </a:pPr>
            <a:fld id="{72D09CB5-1FC2-4A47-8619-8E90D0022670}" type="slidenum">
              <a:rPr lang="zh-CN" altLang="en-US"/>
              <a:pPr>
                <a:defRPr/>
              </a:pPr>
              <a:t>‹#›</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2813687642"/>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03294F9B-3A95-4D7D-9239-C10D7F7D6448}" type="datetime1">
              <a:rPr lang="zh-CN" altLang="en-US" smtClean="0"/>
              <a:t>2021/9/14</a:t>
            </a:fld>
            <a:endParaRPr lang="zh-CN" altLang="en-US" sz="1800">
              <a:solidFill>
                <a:schemeClr val="tx1"/>
              </a:solidFill>
              <a:latin typeface="Arial" pitchFamily="34" charset="0"/>
              <a:ea typeface="+mn-ea"/>
            </a:endParaRPr>
          </a:p>
        </p:txBody>
      </p:sp>
      <p:sp>
        <p:nvSpPr>
          <p:cNvPr id="4" name="页脚占位符 3"/>
          <p:cNvSpPr>
            <a:spLocks noGrp="1"/>
          </p:cNvSpPr>
          <p:nvPr>
            <p:ph type="ftr" sz="quarter" idx="11"/>
          </p:nvPr>
        </p:nvSpPr>
        <p:spPr/>
        <p:txBody>
          <a:bodyPr/>
          <a:lstStyle>
            <a:lvl1pPr>
              <a:defRPr/>
            </a:lvl1pPr>
          </a:lstStyle>
          <a:p>
            <a:pPr>
              <a:defRPr/>
            </a:pPr>
            <a:r>
              <a:rPr lang="en-US" altLang="zh-CN" smtClean="0"/>
              <a:t>©</a:t>
            </a:r>
            <a:r>
              <a:rPr lang="zh-CN" altLang="en-US" smtClean="0"/>
              <a:t>国家开发银行普惠金融部</a:t>
            </a: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43CAD708-C45D-4701-928D-9C24D08E0282}" type="slidenum">
              <a:rPr lang="zh-CN" altLang="en-US"/>
              <a:pPr>
                <a:defRPr/>
              </a:pPr>
              <a:t>‹#›</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4291339891"/>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7AF56070-DF5E-453C-A789-F5340F3C027D}" type="datetime1">
              <a:rPr lang="zh-CN" altLang="en-US" smtClean="0"/>
              <a:t>2021/9/14</a:t>
            </a:fld>
            <a:endParaRPr lang="zh-CN" altLang="en-US" sz="1800">
              <a:solidFill>
                <a:schemeClr val="tx1"/>
              </a:solidFill>
              <a:latin typeface="Arial" pitchFamily="34" charset="0"/>
              <a:ea typeface="+mn-ea"/>
            </a:endParaRPr>
          </a:p>
        </p:txBody>
      </p:sp>
      <p:sp>
        <p:nvSpPr>
          <p:cNvPr id="3" name="页脚占位符 2"/>
          <p:cNvSpPr>
            <a:spLocks noGrp="1"/>
          </p:cNvSpPr>
          <p:nvPr>
            <p:ph type="ftr" sz="quarter" idx="11"/>
          </p:nvPr>
        </p:nvSpPr>
        <p:spPr/>
        <p:txBody>
          <a:bodyPr/>
          <a:lstStyle>
            <a:lvl1pPr>
              <a:defRPr/>
            </a:lvl1pPr>
          </a:lstStyle>
          <a:p>
            <a:pPr>
              <a:defRPr/>
            </a:pPr>
            <a:r>
              <a:rPr lang="en-US" altLang="zh-CN" smtClean="0"/>
              <a:t>©</a:t>
            </a:r>
            <a:r>
              <a:rPr lang="zh-CN" altLang="en-US" smtClean="0"/>
              <a:t>国家开发银行普惠金融部</a:t>
            </a:r>
            <a:endParaRPr lang="zh-CN" altLang="zh-CN"/>
          </a:p>
        </p:txBody>
      </p:sp>
      <p:sp>
        <p:nvSpPr>
          <p:cNvPr id="4" name="灯片编号占位符 3"/>
          <p:cNvSpPr>
            <a:spLocks noGrp="1"/>
          </p:cNvSpPr>
          <p:nvPr>
            <p:ph type="sldNum" sz="quarter" idx="12"/>
          </p:nvPr>
        </p:nvSpPr>
        <p:spPr/>
        <p:txBody>
          <a:bodyPr/>
          <a:lstStyle>
            <a:lvl1pPr>
              <a:defRPr/>
            </a:lvl1pPr>
          </a:lstStyle>
          <a:p>
            <a:pPr>
              <a:defRPr/>
            </a:pPr>
            <a:fld id="{AE9963C8-DBCF-48F5-8345-9C615D1EED01}" type="slidenum">
              <a:rPr lang="zh-CN" altLang="en-US"/>
              <a:pPr>
                <a:defRPr/>
              </a:pPr>
              <a:t>‹#›</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2136913424"/>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5E7B109B-D5D3-42B1-89D3-0A22C5E2E576}" type="datetime1">
              <a:rPr lang="zh-CN" altLang="en-US" smtClean="0"/>
              <a:t>2021/9/14</a:t>
            </a:fld>
            <a:endParaRPr lang="zh-CN" altLang="en-US" sz="1800">
              <a:solidFill>
                <a:schemeClr val="tx1"/>
              </a:solidFill>
              <a:latin typeface="Arial" pitchFamily="34" charset="0"/>
              <a:ea typeface="+mn-ea"/>
            </a:endParaRPr>
          </a:p>
        </p:txBody>
      </p:sp>
      <p:sp>
        <p:nvSpPr>
          <p:cNvPr id="6" name="页脚占位符 5"/>
          <p:cNvSpPr>
            <a:spLocks noGrp="1"/>
          </p:cNvSpPr>
          <p:nvPr>
            <p:ph type="ftr" sz="quarter" idx="11"/>
          </p:nvPr>
        </p:nvSpPr>
        <p:spPr/>
        <p:txBody>
          <a:bodyPr/>
          <a:lstStyle>
            <a:lvl1pPr>
              <a:defRPr/>
            </a:lvl1pPr>
          </a:lstStyle>
          <a:p>
            <a:pPr>
              <a:defRPr/>
            </a:pPr>
            <a:r>
              <a:rPr lang="en-US" altLang="zh-CN" smtClean="0"/>
              <a:t>©</a:t>
            </a:r>
            <a:r>
              <a:rPr lang="zh-CN" altLang="en-US" smtClean="0"/>
              <a:t>国家开发银行普惠金融部</a:t>
            </a: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0256C221-D3F6-49C6-9EE4-FBC646BA00D7}" type="slidenum">
              <a:rPr lang="zh-CN" altLang="en-US"/>
              <a:pPr>
                <a:defRPr/>
              </a:pPr>
              <a:t>‹#›</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2602481456"/>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5EE20536-B8D0-4749-8876-26225C78C034}" type="datetime1">
              <a:rPr lang="zh-CN" altLang="en-US" smtClean="0"/>
              <a:t>2021/9/14</a:t>
            </a:fld>
            <a:endParaRPr lang="zh-CN" altLang="en-US" sz="1800">
              <a:solidFill>
                <a:schemeClr val="tx1"/>
              </a:solidFill>
              <a:latin typeface="Arial" pitchFamily="34" charset="0"/>
              <a:ea typeface="+mn-ea"/>
            </a:endParaRPr>
          </a:p>
        </p:txBody>
      </p:sp>
      <p:sp>
        <p:nvSpPr>
          <p:cNvPr id="6" name="页脚占位符 5"/>
          <p:cNvSpPr>
            <a:spLocks noGrp="1"/>
          </p:cNvSpPr>
          <p:nvPr>
            <p:ph type="ftr" sz="quarter" idx="11"/>
          </p:nvPr>
        </p:nvSpPr>
        <p:spPr/>
        <p:txBody>
          <a:bodyPr/>
          <a:lstStyle>
            <a:lvl1pPr>
              <a:defRPr/>
            </a:lvl1pPr>
          </a:lstStyle>
          <a:p>
            <a:pPr>
              <a:defRPr/>
            </a:pPr>
            <a:r>
              <a:rPr lang="en-US" altLang="zh-CN" smtClean="0"/>
              <a:t>©</a:t>
            </a:r>
            <a:r>
              <a:rPr lang="zh-CN" altLang="en-US" smtClean="0"/>
              <a:t>国家开发银行普惠金融部</a:t>
            </a: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7A39D0D3-CC05-4D25-9AAF-8F72377ED6BE}" type="slidenum">
              <a:rPr lang="zh-CN" altLang="en-US"/>
              <a:pPr>
                <a:defRPr/>
              </a:pPr>
              <a:t>‹#›</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3954338178"/>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sym typeface="Calibri" pitchFamily="34" charset="0"/>
              </a:rPr>
              <a:t>单击此处编辑母版标题样式</a:t>
            </a:r>
          </a:p>
        </p:txBody>
      </p:sp>
      <p:sp>
        <p:nvSpPr>
          <p:cNvPr id="102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a:p>
            <a:pPr lvl="2"/>
            <a:r>
              <a:rPr lang="zh-CN" altLang="en-US" smtClean="0">
                <a:sym typeface="Calibri" pitchFamily="34" charset="0"/>
              </a:rPr>
              <a:t>第三级</a:t>
            </a:r>
          </a:p>
          <a:p>
            <a:pPr lvl="3"/>
            <a:r>
              <a:rPr lang="zh-CN" altLang="en-US" smtClean="0">
                <a:sym typeface="Calibri" pitchFamily="34" charset="0"/>
              </a:rPr>
              <a:t>第四级</a:t>
            </a:r>
          </a:p>
          <a:p>
            <a:pPr lvl="4"/>
            <a:r>
              <a:rPr lang="zh-CN" altLang="en-US" smtClean="0">
                <a:sym typeface="Calibri" pitchFamily="34" charset="0"/>
              </a:rPr>
              <a:t>第五级</a:t>
            </a:r>
          </a:p>
        </p:txBody>
      </p:sp>
      <p:sp>
        <p:nvSpPr>
          <p:cNvPr id="1028" name="日期占位符 3"/>
          <p:cNvSpPr>
            <a:spLocks noGrp="1" noChangeArrowheads="1"/>
          </p:cNvSpPr>
          <p:nvPr>
            <p:ph type="dt" sz="half" idx="2"/>
          </p:nvPr>
        </p:nvSpPr>
        <p:spPr bwMode="auto">
          <a:xfrm>
            <a:off x="609600" y="6356350"/>
            <a:ext cx="284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latin typeface="+mn-lt"/>
                <a:ea typeface="MS PGothic" pitchFamily="34" charset="-128"/>
                <a:sym typeface="Calibri" pitchFamily="34" charset="0"/>
              </a:defRPr>
            </a:lvl1pPr>
          </a:lstStyle>
          <a:p>
            <a:pPr>
              <a:defRPr/>
            </a:pPr>
            <a:fld id="{014CE6D7-678C-44D6-A64A-0EAA465F0434}" type="datetime1">
              <a:rPr lang="zh-CN" altLang="en-US" smtClean="0"/>
              <a:t>2021/9/14</a:t>
            </a:fld>
            <a:endParaRPr lang="zh-CN" altLang="en-US"/>
          </a:p>
        </p:txBody>
      </p:sp>
      <p:sp>
        <p:nvSpPr>
          <p:cNvPr id="1029" name="页脚占位符 4"/>
          <p:cNvSpPr>
            <a:spLocks noGrp="1" noChangeArrowheads="1"/>
          </p:cNvSpPr>
          <p:nvPr>
            <p:ph type="ftr" sz="quarter" idx="3"/>
          </p:nvPr>
        </p:nvSpPr>
        <p:spPr bwMode="auto">
          <a:xfrm>
            <a:off x="4165600" y="6356350"/>
            <a:ext cx="3860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latin typeface="+mn-lt"/>
                <a:ea typeface="MS PGothic" pitchFamily="34" charset="-128"/>
                <a:sym typeface="Calibri" pitchFamily="34" charset="0"/>
              </a:defRPr>
            </a:lvl1pPr>
          </a:lstStyle>
          <a:p>
            <a:pPr>
              <a:defRPr/>
            </a:pPr>
            <a:r>
              <a:rPr lang="en-US" altLang="zh-CN" smtClean="0"/>
              <a:t>©</a:t>
            </a:r>
            <a:r>
              <a:rPr lang="zh-CN" altLang="en-US" smtClean="0"/>
              <a:t>国家开发银行普惠金融部</a:t>
            </a:r>
            <a:endParaRPr lang="zh-CN" altLang="zh-CN"/>
          </a:p>
        </p:txBody>
      </p:sp>
      <p:sp>
        <p:nvSpPr>
          <p:cNvPr id="1030" name="灯片编号占位符 5"/>
          <p:cNvSpPr>
            <a:spLocks noGrp="1" noChangeArrowheads="1"/>
          </p:cNvSpPr>
          <p:nvPr>
            <p:ph type="sldNum" sz="quarter" idx="4"/>
          </p:nvPr>
        </p:nvSpPr>
        <p:spPr bwMode="auto">
          <a:xfrm>
            <a:off x="9347200" y="0"/>
            <a:ext cx="28448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mn-lt"/>
                <a:ea typeface="MS PGothic" pitchFamily="34" charset="-128"/>
                <a:sym typeface="Calibri" pitchFamily="34" charset="0"/>
              </a:defRPr>
            </a:lvl1pPr>
          </a:lstStyle>
          <a:p>
            <a:pPr>
              <a:defRPr/>
            </a:pPr>
            <a:fld id="{5312BFB7-09C7-4F1E-970B-A19E6BC6DD4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slow">
    <p:fade/>
  </p:transition>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4572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13716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18288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defTabSz="0"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defTabSz="0"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defTabSz="0"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defTabSz="0"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直接连接符 5"/>
          <p:cNvSpPr>
            <a:spLocks noChangeShapeType="1"/>
          </p:cNvSpPr>
          <p:nvPr/>
        </p:nvSpPr>
        <p:spPr bwMode="auto">
          <a:xfrm flipH="1">
            <a:off x="4291010" y="1897166"/>
            <a:ext cx="793" cy="3446359"/>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03" name="椭圆 6"/>
          <p:cNvSpPr>
            <a:spLocks noChangeArrowheads="1"/>
          </p:cNvSpPr>
          <p:nvPr/>
        </p:nvSpPr>
        <p:spPr bwMode="auto">
          <a:xfrm>
            <a:off x="4179888" y="2418455"/>
            <a:ext cx="223838" cy="223837"/>
          </a:xfrm>
          <a:prstGeom prst="ellipse">
            <a:avLst/>
          </a:prstGeom>
          <a:solidFill>
            <a:srgbClr val="FF0000"/>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5604" name="椭圆 7"/>
          <p:cNvSpPr>
            <a:spLocks noChangeArrowheads="1"/>
          </p:cNvSpPr>
          <p:nvPr/>
        </p:nvSpPr>
        <p:spPr bwMode="auto">
          <a:xfrm>
            <a:off x="4179888" y="3575050"/>
            <a:ext cx="223837" cy="207963"/>
          </a:xfrm>
          <a:prstGeom prst="ellipse">
            <a:avLst/>
          </a:prstGeom>
          <a:solidFill>
            <a:srgbClr val="FFC000"/>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5605" name="椭圆 8"/>
          <p:cNvSpPr>
            <a:spLocks noChangeArrowheads="1"/>
          </p:cNvSpPr>
          <p:nvPr/>
        </p:nvSpPr>
        <p:spPr bwMode="auto">
          <a:xfrm>
            <a:off x="4179888" y="4700588"/>
            <a:ext cx="223837" cy="223838"/>
          </a:xfrm>
          <a:prstGeom prst="ellipse">
            <a:avLst/>
          </a:prstGeom>
          <a:solidFill>
            <a:srgbClr val="00B050"/>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5606" name="文本框 9"/>
          <p:cNvSpPr>
            <a:spLocks noChangeArrowheads="1"/>
          </p:cNvSpPr>
          <p:nvPr/>
        </p:nvSpPr>
        <p:spPr bwMode="auto">
          <a:xfrm>
            <a:off x="4684387" y="2225675"/>
            <a:ext cx="664797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en-US" sz="2800" b="1" dirty="0" smtClean="0">
                <a:solidFill>
                  <a:srgbClr val="0AAEEA"/>
                </a:solidFill>
                <a:latin typeface="微软雅黑" pitchFamily="34" charset="-122"/>
                <a:ea typeface="微软雅黑" pitchFamily="34" charset="-122"/>
                <a:sym typeface="微软雅黑" pitchFamily="34" charset="-122"/>
              </a:rPr>
              <a:t>国家开发银行国家助学贷款提额功能介绍</a:t>
            </a:r>
            <a:endParaRPr lang="zh-CN" altLang="en-US" sz="2800" b="1" dirty="0">
              <a:solidFill>
                <a:srgbClr val="0AAEEA"/>
              </a:solidFill>
              <a:latin typeface="微软雅黑" pitchFamily="34" charset="-122"/>
              <a:ea typeface="微软雅黑" pitchFamily="34" charset="-122"/>
              <a:sym typeface="微软雅黑" pitchFamily="34" charset="-122"/>
            </a:endParaRPr>
          </a:p>
        </p:txBody>
      </p:sp>
      <p:sp>
        <p:nvSpPr>
          <p:cNvPr id="25607" name="文本框 11"/>
          <p:cNvSpPr>
            <a:spLocks noChangeArrowheads="1"/>
          </p:cNvSpPr>
          <p:nvPr/>
        </p:nvSpPr>
        <p:spPr bwMode="auto">
          <a:xfrm>
            <a:off x="4781550" y="3500438"/>
            <a:ext cx="15696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800" b="1" dirty="0" smtClean="0">
                <a:latin typeface="微软雅黑" pitchFamily="34" charset="-122"/>
                <a:ea typeface="微软雅黑" pitchFamily="34" charset="-122"/>
                <a:sym typeface="微软雅黑" pitchFamily="34" charset="-122"/>
              </a:rPr>
              <a:t>国家开发银行</a:t>
            </a:r>
            <a:endParaRPr lang="en-US" altLang="zh-CN" sz="1800" b="1" dirty="0" smtClean="0">
              <a:latin typeface="微软雅黑" pitchFamily="34" charset="-122"/>
              <a:ea typeface="微软雅黑" pitchFamily="34" charset="-122"/>
              <a:sym typeface="微软雅黑" pitchFamily="34" charset="-122"/>
            </a:endParaRPr>
          </a:p>
          <a:p>
            <a:r>
              <a:rPr lang="zh-CN" altLang="en-US" sz="1800" b="1" dirty="0">
                <a:latin typeface="微软雅黑" pitchFamily="34" charset="-122"/>
                <a:ea typeface="微软雅黑" pitchFamily="34" charset="-122"/>
                <a:sym typeface="微软雅黑" pitchFamily="34" charset="-122"/>
              </a:rPr>
              <a:t>普惠金融</a:t>
            </a:r>
            <a:r>
              <a:rPr lang="zh-CN" altLang="en-US" sz="1800" b="1" dirty="0" smtClean="0">
                <a:latin typeface="微软雅黑" pitchFamily="34" charset="-122"/>
                <a:ea typeface="微软雅黑" pitchFamily="34" charset="-122"/>
                <a:sym typeface="微软雅黑" pitchFamily="34" charset="-122"/>
              </a:rPr>
              <a:t>部</a:t>
            </a:r>
            <a:endParaRPr lang="en-US" altLang="zh-CN" sz="1800" b="1" dirty="0" smtClean="0">
              <a:latin typeface="微软雅黑" pitchFamily="34" charset="-122"/>
              <a:ea typeface="微软雅黑" pitchFamily="34" charset="-122"/>
              <a:sym typeface="微软雅黑" pitchFamily="34" charset="-122"/>
            </a:endParaRPr>
          </a:p>
        </p:txBody>
      </p:sp>
      <p:sp>
        <p:nvSpPr>
          <p:cNvPr id="25608" name="文本框 12"/>
          <p:cNvSpPr>
            <a:spLocks noChangeArrowheads="1"/>
          </p:cNvSpPr>
          <p:nvPr/>
        </p:nvSpPr>
        <p:spPr bwMode="auto">
          <a:xfrm>
            <a:off x="0" y="552608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800" b="1" dirty="0" smtClean="0">
                <a:latin typeface="微软雅黑" pitchFamily="34" charset="-122"/>
                <a:ea typeface="微软雅黑" pitchFamily="34" charset="-122"/>
                <a:sym typeface="微软雅黑" pitchFamily="34" charset="-122"/>
              </a:rPr>
              <a:t>北京</a:t>
            </a:r>
            <a:endParaRPr lang="en-US" altLang="zh-CN" sz="1800" b="1" dirty="0" smtClean="0">
              <a:latin typeface="微软雅黑" pitchFamily="34" charset="-122"/>
              <a:ea typeface="微软雅黑" pitchFamily="34" charset="-122"/>
              <a:sym typeface="微软雅黑" pitchFamily="34" charset="-122"/>
            </a:endParaRPr>
          </a:p>
        </p:txBody>
      </p:sp>
      <p:pic>
        <p:nvPicPr>
          <p:cNvPr id="25609" name="图片 18" descr="老行徽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2090738"/>
            <a:ext cx="2389188"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2"/>
          <p:cNvSpPr>
            <a:spLocks noChangeArrowheads="1"/>
          </p:cNvSpPr>
          <p:nvPr/>
        </p:nvSpPr>
        <p:spPr bwMode="auto">
          <a:xfrm>
            <a:off x="4781550" y="4627841"/>
            <a:ext cx="210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800" b="1" dirty="0" smtClean="0">
                <a:latin typeface="微软雅黑" pitchFamily="34" charset="-122"/>
                <a:ea typeface="微软雅黑" pitchFamily="34" charset="-122"/>
                <a:sym typeface="微软雅黑" pitchFamily="34" charset="-122"/>
              </a:rPr>
              <a:t>2021</a:t>
            </a:r>
            <a:r>
              <a:rPr lang="zh-CN" altLang="en-US" sz="1800" b="1" dirty="0" smtClean="0">
                <a:latin typeface="微软雅黑" pitchFamily="34" charset="-122"/>
                <a:ea typeface="微软雅黑" pitchFamily="34" charset="-122"/>
                <a:sym typeface="微软雅黑" pitchFamily="34" charset="-122"/>
              </a:rPr>
              <a:t>年</a:t>
            </a:r>
            <a:r>
              <a:rPr lang="en-US" altLang="zh-CN" sz="1800" b="1" dirty="0" smtClean="0">
                <a:latin typeface="微软雅黑" pitchFamily="34" charset="-122"/>
                <a:ea typeface="微软雅黑" pitchFamily="34" charset="-122"/>
                <a:sym typeface="微软雅黑" pitchFamily="34" charset="-122"/>
              </a:rPr>
              <a:t>9</a:t>
            </a:r>
            <a:r>
              <a:rPr lang="zh-CN" altLang="en-US" sz="1800" b="1" dirty="0" smtClean="0">
                <a:latin typeface="微软雅黑" pitchFamily="34" charset="-122"/>
                <a:ea typeface="微软雅黑" pitchFamily="34" charset="-122"/>
                <a:sym typeface="微软雅黑" pitchFamily="34" charset="-122"/>
              </a:rPr>
              <a:t>月</a:t>
            </a:r>
            <a:endParaRPr lang="en-US" altLang="zh-CN" sz="1800" b="1" dirty="0" smtClean="0">
              <a:latin typeface="微软雅黑" pitchFamily="34" charset="-122"/>
              <a:ea typeface="微软雅黑" pitchFamily="34" charset="-122"/>
              <a:sym typeface="微软雅黑" pitchFamily="34" charset="-122"/>
            </a:endParaRPr>
          </a:p>
        </p:txBody>
      </p:sp>
      <p:sp>
        <p:nvSpPr>
          <p:cNvPr id="2" name="页脚占位符 1"/>
          <p:cNvSpPr>
            <a:spLocks noGrp="1"/>
          </p:cNvSpPr>
          <p:nvPr>
            <p:ph type="ftr" sz="quarter" idx="11"/>
          </p:nvPr>
        </p:nvSpPr>
        <p:spPr/>
        <p:txBody>
          <a:body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1</a:t>
            </a:fld>
            <a:endParaRPr lang="zh-CN" altLang="en-US" sz="1800">
              <a:solidFill>
                <a:schemeClr val="tx1"/>
              </a:solidFill>
              <a:latin typeface="Arial"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899" y="1950464"/>
            <a:ext cx="7193013" cy="3724004"/>
          </a:xfrm>
          <a:prstGeom prst="rect">
            <a:avLst/>
          </a:prstGeom>
          <a:noFill/>
          <a:ln>
            <a:solidFill>
              <a:schemeClr val="tx2"/>
            </a:solidFill>
          </a:ln>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10</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anose="020B0503020204020204" charset="-122"/>
                <a:ea typeface="微软雅黑" panose="020B0503020204020204" charset="-122"/>
              </a:rPr>
              <a:t>提额操作（已贷款）</a:t>
            </a:r>
          </a:p>
        </p:txBody>
      </p:sp>
      <p:sp>
        <p:nvSpPr>
          <p:cNvPr id="12" name="矩形 11"/>
          <p:cNvSpPr/>
          <p:nvPr/>
        </p:nvSpPr>
        <p:spPr>
          <a:xfrm>
            <a:off x="8093413" y="2084353"/>
            <a:ext cx="3821942" cy="1695336"/>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4.</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申请提额后，</a:t>
            </a:r>
            <a:r>
              <a:rPr lang="zh-CN" altLang="en-US" sz="2000" dirty="0" smtClean="0">
                <a:latin typeface="微软雅黑" panose="020B0503020204020204" charset="-122"/>
                <a:ea typeface="微软雅黑" panose="020B0503020204020204" charset="-122"/>
                <a:cs typeface="Times New Roman" panose="02020603050405020304" pitchFamily="18" charset="0"/>
              </a:rPr>
              <a:t>系统会展示学生名下贷款合同</a:t>
            </a:r>
            <a:r>
              <a:rPr lang="zh-CN" altLang="en-US" sz="2000" dirty="0">
                <a:latin typeface="微软雅黑" panose="020B0503020204020204" charset="-122"/>
                <a:ea typeface="微软雅黑" panose="020B0503020204020204" charset="-122"/>
                <a:cs typeface="Times New Roman" panose="02020603050405020304" pitchFamily="18" charset="0"/>
              </a:rPr>
              <a:t>编号和合同原始金额</a:t>
            </a:r>
            <a:r>
              <a:rPr lang="zh-CN" altLang="en-US" sz="2000" dirty="0" smtClean="0">
                <a:latin typeface="微软雅黑" panose="020B0503020204020204" charset="-122"/>
                <a:ea typeface="微软雅黑" panose="020B0503020204020204" charset="-122"/>
                <a:cs typeface="Times New Roman" panose="02020603050405020304" pitchFamily="18" charset="0"/>
              </a:rPr>
              <a:t>信息，点击页面下方</a:t>
            </a:r>
            <a:r>
              <a:rPr lang="en-US" altLang="zh-CN" sz="2000" dirty="0">
                <a:latin typeface="微软雅黑" panose="020B0503020204020204" charset="-122"/>
                <a:ea typeface="微软雅黑" panose="020B0503020204020204" charset="-122"/>
                <a:cs typeface="Times New Roman" panose="02020603050405020304" pitchFamily="18" charset="0"/>
              </a:rPr>
              <a:t>【</a:t>
            </a:r>
            <a:r>
              <a:rPr lang="zh-CN" altLang="en-US" sz="2000" dirty="0">
                <a:latin typeface="微软雅黑" panose="020B0503020204020204" charset="-122"/>
                <a:ea typeface="微软雅黑" panose="020B0503020204020204" charset="-122"/>
                <a:cs typeface="Times New Roman" panose="02020603050405020304" pitchFamily="18" charset="0"/>
              </a:rPr>
              <a:t>提额申请</a:t>
            </a:r>
            <a:r>
              <a:rPr lang="en-US" altLang="zh-CN" sz="2000" dirty="0">
                <a:latin typeface="微软雅黑" panose="020B0503020204020204" charset="-122"/>
                <a:ea typeface="微软雅黑" panose="020B0503020204020204" charset="-122"/>
                <a:cs typeface="Times New Roman" panose="02020603050405020304" pitchFamily="18" charset="0"/>
              </a:rPr>
              <a:t>】</a:t>
            </a:r>
            <a:r>
              <a:rPr lang="zh-CN" altLang="en-US" sz="2000" dirty="0">
                <a:latin typeface="微软雅黑" panose="020B0503020204020204" charset="-122"/>
                <a:ea typeface="微软雅黑" panose="020B0503020204020204" charset="-122"/>
                <a:cs typeface="Times New Roman" panose="02020603050405020304" pitchFamily="18" charset="0"/>
              </a:rPr>
              <a:t>按钮，将自动</a:t>
            </a:r>
            <a:r>
              <a:rPr lang="zh-CN" altLang="en-US" sz="2000" dirty="0" smtClean="0">
                <a:latin typeface="微软雅黑" panose="020B0503020204020204" charset="-122"/>
                <a:ea typeface="微软雅黑" panose="020B0503020204020204" charset="-122"/>
                <a:cs typeface="Times New Roman" panose="02020603050405020304" pitchFamily="18" charset="0"/>
              </a:rPr>
              <a:t>进入</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贷款</a:t>
            </a:r>
            <a:r>
              <a:rPr lang="zh-CN" altLang="en-US" sz="2000" dirty="0">
                <a:latin typeface="微软雅黑" panose="020B0503020204020204" charset="-122"/>
                <a:ea typeface="微软雅黑" panose="020B0503020204020204" charset="-122"/>
                <a:cs typeface="Times New Roman" panose="02020603050405020304" pitchFamily="18" charset="0"/>
              </a:rPr>
              <a:t>提额申请</a:t>
            </a:r>
            <a:r>
              <a:rPr lang="zh-CN" altLang="en-US" sz="2000" dirty="0" smtClean="0">
                <a:latin typeface="微软雅黑" panose="020B0503020204020204" charset="-122"/>
                <a:ea typeface="微软雅黑" panose="020B0503020204020204" charset="-122"/>
                <a:cs typeface="Times New Roman" panose="02020603050405020304" pitchFamily="18" charset="0"/>
              </a:rPr>
              <a:t>界面</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8" name="直接连接符 7"/>
          <p:cNvCxnSpPr/>
          <p:nvPr/>
        </p:nvCxnSpPr>
        <p:spPr bwMode="auto">
          <a:xfrm flipV="1">
            <a:off x="1919591" y="2321669"/>
            <a:ext cx="6173822" cy="1258110"/>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 name="矩形 5"/>
          <p:cNvSpPr/>
          <p:nvPr/>
        </p:nvSpPr>
        <p:spPr bwMode="auto">
          <a:xfrm>
            <a:off x="794019" y="2237852"/>
            <a:ext cx="428017" cy="2135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1116727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CDB\Desktop\11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497" y="2047418"/>
            <a:ext cx="7710791" cy="3724327"/>
          </a:xfrm>
          <a:prstGeom prst="rect">
            <a:avLst/>
          </a:prstGeom>
          <a:noFill/>
          <a:ln>
            <a:noFill/>
          </a:ln>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11</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anose="020B0503020204020204" charset="-122"/>
                <a:ea typeface="微软雅黑" panose="020B0503020204020204" charset="-122"/>
              </a:rPr>
              <a:t>提额操作（已贷款）</a:t>
            </a:r>
            <a:endParaRPr lang="zh-CN" altLang="en-US" sz="2200" b="1" dirty="0">
              <a:solidFill>
                <a:srgbClr val="0AAEEA"/>
              </a:solidFill>
              <a:latin typeface="微软雅黑" panose="020B0503020204020204" charset="-122"/>
              <a:ea typeface="微软雅黑" panose="020B0503020204020204" charset="-122"/>
            </a:endParaRPr>
          </a:p>
        </p:txBody>
      </p:sp>
      <p:sp>
        <p:nvSpPr>
          <p:cNvPr id="12" name="矩形 11"/>
          <p:cNvSpPr/>
          <p:nvPr/>
        </p:nvSpPr>
        <p:spPr>
          <a:xfrm>
            <a:off x="8104169" y="2773372"/>
            <a:ext cx="3821942" cy="1374735"/>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5.</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系统</a:t>
            </a:r>
            <a:r>
              <a:rPr lang="zh-CN" altLang="en-US" sz="2000" dirty="0" smtClean="0">
                <a:latin typeface="微软雅黑" panose="020B0503020204020204" charset="-122"/>
                <a:ea typeface="微软雅黑" panose="020B0503020204020204" charset="-122"/>
                <a:cs typeface="Times New Roman" panose="02020603050405020304" pitchFamily="18" charset="0"/>
              </a:rPr>
              <a:t>自</a:t>
            </a:r>
            <a:r>
              <a:rPr lang="zh-CN" altLang="en-US" sz="2000" dirty="0">
                <a:latin typeface="微软雅黑" panose="020B0503020204020204" charset="-122"/>
                <a:ea typeface="微软雅黑" panose="020B0503020204020204" charset="-122"/>
                <a:cs typeface="Times New Roman" panose="02020603050405020304" pitchFamily="18" charset="0"/>
              </a:rPr>
              <a:t>动弹</a:t>
            </a:r>
            <a:r>
              <a:rPr lang="zh-CN" altLang="en-US" sz="2000" dirty="0" smtClean="0">
                <a:latin typeface="微软雅黑" panose="020B0503020204020204" charset="-122"/>
                <a:ea typeface="微软雅黑" panose="020B0503020204020204" charset="-122"/>
                <a:cs typeface="Times New Roman" panose="02020603050405020304" pitchFamily="18" charset="0"/>
              </a:rPr>
              <a:t>出</a:t>
            </a:r>
            <a:r>
              <a:rPr lang="zh-CN" altLang="en-US" sz="2000" dirty="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贷款提</a:t>
            </a:r>
            <a:r>
              <a:rPr lang="zh-CN" altLang="en-US" sz="2000" dirty="0">
                <a:latin typeface="微软雅黑" panose="020B0503020204020204" charset="-122"/>
                <a:ea typeface="微软雅黑" panose="020B0503020204020204" charset="-122"/>
                <a:cs typeface="Times New Roman" panose="02020603050405020304" pitchFamily="18" charset="0"/>
              </a:rPr>
              <a:t>额</a:t>
            </a:r>
            <a:r>
              <a:rPr lang="zh-CN" altLang="en-US" sz="2000" dirty="0" smtClean="0">
                <a:latin typeface="微软雅黑" panose="020B0503020204020204" charset="-122"/>
                <a:ea typeface="微软雅黑" panose="020B0503020204020204" charset="-122"/>
                <a:cs typeface="Times New Roman" panose="02020603050405020304" pitchFamily="18" charset="0"/>
              </a:rPr>
              <a:t>政策提示”，学生阅读后点击</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我</a:t>
            </a:r>
            <a:r>
              <a:rPr lang="zh-CN" altLang="en-US" sz="2000" dirty="0">
                <a:latin typeface="微软雅黑" panose="020B0503020204020204" charset="-122"/>
                <a:ea typeface="微软雅黑" panose="020B0503020204020204" charset="-122"/>
                <a:cs typeface="Times New Roman" panose="02020603050405020304" pitchFamily="18" charset="0"/>
              </a:rPr>
              <a:t>已完整阅读并充分理解上述</a:t>
            </a:r>
            <a:r>
              <a:rPr lang="zh-CN" altLang="en-US" sz="2000" dirty="0" smtClean="0">
                <a:latin typeface="微软雅黑" panose="020B0503020204020204" charset="-122"/>
                <a:ea typeface="微软雅黑" panose="020B0503020204020204" charset="-122"/>
                <a:cs typeface="Times New Roman" panose="02020603050405020304" pitchFamily="18" charset="0"/>
              </a:rPr>
              <a:t>政策</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，进入</a:t>
            </a:r>
            <a:r>
              <a:rPr lang="zh-CN" altLang="en-US" sz="2000" dirty="0">
                <a:latin typeface="微软雅黑" panose="020B0503020204020204" charset="-122"/>
                <a:ea typeface="微软雅黑" panose="020B0503020204020204" charset="-122"/>
                <a:cs typeface="Times New Roman" panose="02020603050405020304" pitchFamily="18" charset="0"/>
              </a:rPr>
              <a:t>贷款提额申请录入页面。</a:t>
            </a:r>
          </a:p>
        </p:txBody>
      </p:sp>
      <p:cxnSp>
        <p:nvCxnSpPr>
          <p:cNvPr id="8" name="直接连接符 7"/>
          <p:cNvCxnSpPr/>
          <p:nvPr/>
        </p:nvCxnSpPr>
        <p:spPr bwMode="auto">
          <a:xfrm flipV="1">
            <a:off x="5116749" y="3009090"/>
            <a:ext cx="3048000" cy="1271080"/>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8" name="矩形 17"/>
          <p:cNvSpPr/>
          <p:nvPr/>
        </p:nvSpPr>
        <p:spPr bwMode="auto">
          <a:xfrm>
            <a:off x="713091" y="2357582"/>
            <a:ext cx="326721" cy="213518"/>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965201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594" y="1974106"/>
            <a:ext cx="7152951" cy="2779477"/>
          </a:xfrm>
          <a:prstGeom prst="rect">
            <a:avLst/>
          </a:prstGeom>
          <a:noFill/>
          <a:ln>
            <a:solidFill>
              <a:schemeClr val="tx2"/>
            </a:solidFill>
          </a:ln>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12</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anose="020B0503020204020204" charset="-122"/>
                <a:ea typeface="微软雅黑" panose="020B0503020204020204" charset="-122"/>
              </a:rPr>
              <a:t>提额操作（已贷款）</a:t>
            </a:r>
          </a:p>
        </p:txBody>
      </p:sp>
      <p:sp>
        <p:nvSpPr>
          <p:cNvPr id="12" name="矩形 11"/>
          <p:cNvSpPr/>
          <p:nvPr/>
        </p:nvSpPr>
        <p:spPr>
          <a:xfrm>
            <a:off x="7600545" y="2084353"/>
            <a:ext cx="3821942" cy="1374735"/>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6.</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学生在</a:t>
            </a:r>
            <a:r>
              <a:rPr lang="zh-CN" altLang="en-US" sz="2000" dirty="0" smtClean="0">
                <a:latin typeface="微软雅黑" panose="020B0503020204020204" charset="-122"/>
                <a:ea typeface="微软雅黑" panose="020B0503020204020204" charset="-122"/>
                <a:cs typeface="Times New Roman" panose="02020603050405020304" pitchFamily="18" charset="0"/>
              </a:rPr>
              <a:t>贷款</a:t>
            </a:r>
            <a:r>
              <a:rPr lang="zh-CN" altLang="en-US" sz="2000" dirty="0">
                <a:latin typeface="微软雅黑" panose="020B0503020204020204" charset="-122"/>
                <a:ea typeface="微软雅黑" panose="020B0503020204020204" charset="-122"/>
                <a:cs typeface="Times New Roman" panose="02020603050405020304" pitchFamily="18" charset="0"/>
              </a:rPr>
              <a:t>提额申请录入</a:t>
            </a:r>
            <a:r>
              <a:rPr lang="zh-CN" altLang="en-US" sz="2000" dirty="0" smtClean="0">
                <a:latin typeface="微软雅黑" panose="020B0503020204020204" charset="-122"/>
                <a:ea typeface="微软雅黑" panose="020B0503020204020204" charset="-122"/>
                <a:cs typeface="Times New Roman" panose="02020603050405020304" pitchFamily="18" charset="0"/>
              </a:rPr>
              <a:t>页面的</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提</a:t>
            </a:r>
            <a:r>
              <a:rPr lang="zh-CN" altLang="en-US" sz="2000" dirty="0">
                <a:latin typeface="微软雅黑" panose="020B0503020204020204" charset="-122"/>
                <a:ea typeface="微软雅黑" panose="020B0503020204020204" charset="-122"/>
                <a:cs typeface="Times New Roman" panose="02020603050405020304" pitchFamily="18" charset="0"/>
              </a:rPr>
              <a:t>额后贷款申请</a:t>
            </a:r>
            <a:r>
              <a:rPr lang="zh-CN" altLang="en-US" sz="2000" dirty="0" smtClean="0">
                <a:latin typeface="微软雅黑" panose="020B0503020204020204" charset="-122"/>
                <a:ea typeface="微软雅黑" panose="020B0503020204020204" charset="-122"/>
                <a:cs typeface="Times New Roman" panose="02020603050405020304" pitchFamily="18" charset="0"/>
              </a:rPr>
              <a:t>金额</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文本框内，</a:t>
            </a:r>
            <a:r>
              <a:rPr lang="zh-CN" altLang="en-US" sz="2000" dirty="0">
                <a:latin typeface="微软雅黑" panose="020B0503020204020204" charset="-122"/>
                <a:ea typeface="微软雅黑" panose="020B0503020204020204" charset="-122"/>
                <a:cs typeface="Times New Roman" panose="02020603050405020304" pitchFamily="18" charset="0"/>
              </a:rPr>
              <a:t>手动输入“提额金额”</a:t>
            </a:r>
            <a:r>
              <a:rPr lang="zh-CN" altLang="en-US" sz="2000" dirty="0" smtClean="0">
                <a:latin typeface="微软雅黑" panose="020B0503020204020204" charset="-122"/>
                <a:ea typeface="微软雅黑" panose="020B0503020204020204" charset="-122"/>
                <a:cs typeface="Times New Roman" panose="02020603050405020304" pitchFamily="18" charset="0"/>
              </a:rPr>
              <a:t>。点击下一步，继续提额操作。</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bwMode="auto">
          <a:xfrm>
            <a:off x="3236067" y="3268494"/>
            <a:ext cx="3670571" cy="52529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8" name="直接连接符 7"/>
          <p:cNvCxnSpPr>
            <a:stCxn id="4" idx="3"/>
          </p:cNvCxnSpPr>
          <p:nvPr/>
        </p:nvCxnSpPr>
        <p:spPr bwMode="auto">
          <a:xfrm flipV="1">
            <a:off x="6906638" y="2321669"/>
            <a:ext cx="693908" cy="1209472"/>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 name="矩形 5"/>
          <p:cNvSpPr/>
          <p:nvPr/>
        </p:nvSpPr>
        <p:spPr bwMode="auto">
          <a:xfrm>
            <a:off x="756932" y="2321668"/>
            <a:ext cx="428017" cy="2135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8" name="矩形 17"/>
          <p:cNvSpPr/>
          <p:nvPr/>
        </p:nvSpPr>
        <p:spPr>
          <a:xfrm>
            <a:off x="7600545" y="3884577"/>
            <a:ext cx="4442298" cy="1200329"/>
          </a:xfrm>
          <a:prstGeom prst="rect">
            <a:avLst/>
          </a:prstGeom>
        </p:spPr>
        <p:txBody>
          <a:bodyPr wrap="square">
            <a:spAutoFit/>
          </a:bodyPr>
          <a:lstStyle/>
          <a:p>
            <a:r>
              <a:rPr lang="zh-CN" altLang="en-US" sz="1800" dirty="0">
                <a:latin typeface="微软雅黑" panose="020B0503020204020204" charset="-122"/>
                <a:ea typeface="微软雅黑" panose="020B0503020204020204" charset="-122"/>
                <a:cs typeface="Times New Roman" panose="02020603050405020304" pitchFamily="18" charset="0"/>
              </a:rPr>
              <a:t>注意</a:t>
            </a:r>
            <a:r>
              <a:rPr lang="zh-CN" altLang="en-US" sz="1800" dirty="0" smtClean="0">
                <a:latin typeface="微软雅黑" panose="020B0503020204020204" charset="-122"/>
                <a:ea typeface="微软雅黑" panose="020B0503020204020204" charset="-122"/>
                <a:cs typeface="Times New Roman" panose="02020603050405020304" pitchFamily="18" charset="0"/>
              </a:rPr>
              <a:t>：</a:t>
            </a:r>
            <a:endParaRPr lang="en-US" altLang="zh-CN" sz="1800" dirty="0" smtClean="0">
              <a:latin typeface="微软雅黑" panose="020B0503020204020204" charset="-122"/>
              <a:ea typeface="微软雅黑" panose="020B0503020204020204" charset="-122"/>
              <a:cs typeface="Times New Roman" panose="02020603050405020304" pitchFamily="18" charset="0"/>
            </a:endParaRPr>
          </a:p>
          <a:p>
            <a:r>
              <a:rPr lang="zh-CN" altLang="en-US" sz="1800" dirty="0" smtClean="0">
                <a:latin typeface="微软雅黑" panose="020B0503020204020204" charset="-122"/>
                <a:ea typeface="微软雅黑" panose="020B0503020204020204" charset="-122"/>
                <a:cs typeface="Times New Roman" panose="02020603050405020304" pitchFamily="18" charset="0"/>
              </a:rPr>
              <a:t>学生</a:t>
            </a:r>
            <a:r>
              <a:rPr lang="zh-CN" altLang="en-US" sz="1800" dirty="0">
                <a:latin typeface="微软雅黑" panose="020B0503020204020204" charset="-122"/>
                <a:ea typeface="微软雅黑" panose="020B0503020204020204" charset="-122"/>
                <a:cs typeface="Times New Roman" panose="02020603050405020304" pitchFamily="18" charset="0"/>
              </a:rPr>
              <a:t>输入金额必须为</a:t>
            </a:r>
            <a:r>
              <a:rPr lang="en-US" altLang="zh-CN" sz="1800" dirty="0">
                <a:latin typeface="微软雅黑" panose="020B0503020204020204" charset="-122"/>
                <a:ea typeface="微软雅黑" panose="020B0503020204020204" charset="-122"/>
                <a:cs typeface="Times New Roman" panose="02020603050405020304" pitchFamily="18" charset="0"/>
              </a:rPr>
              <a:t>100</a:t>
            </a:r>
            <a:r>
              <a:rPr lang="zh-CN" altLang="en-US" sz="1800" dirty="0">
                <a:latin typeface="微软雅黑" panose="020B0503020204020204" charset="-122"/>
                <a:ea typeface="微软雅黑" panose="020B0503020204020204" charset="-122"/>
                <a:cs typeface="Times New Roman" panose="02020603050405020304" pitchFamily="18" charset="0"/>
              </a:rPr>
              <a:t>的整数倍</a:t>
            </a:r>
            <a:r>
              <a:rPr lang="zh-CN" altLang="en-US" sz="1800" dirty="0" smtClean="0">
                <a:latin typeface="微软雅黑" panose="020B0503020204020204" charset="-122"/>
                <a:ea typeface="微软雅黑" panose="020B0503020204020204" charset="-122"/>
                <a:cs typeface="Times New Roman" panose="02020603050405020304" pitchFamily="18" charset="0"/>
              </a:rPr>
              <a:t>，且大于合同原始金额；本</a:t>
            </a:r>
            <a:r>
              <a:rPr lang="zh-CN" altLang="en-US" sz="1800" dirty="0">
                <a:latin typeface="微软雅黑" panose="020B0503020204020204" charset="-122"/>
                <a:ea typeface="微软雅黑" panose="020B0503020204020204" charset="-122"/>
                <a:cs typeface="Times New Roman" panose="02020603050405020304" pitchFamily="18" charset="0"/>
              </a:rPr>
              <a:t>专科生、预科</a:t>
            </a:r>
            <a:r>
              <a:rPr lang="zh-CN" altLang="en-US" sz="1800" dirty="0" smtClean="0">
                <a:latin typeface="微软雅黑" panose="020B0503020204020204" charset="-122"/>
                <a:ea typeface="微软雅黑" panose="020B0503020204020204" charset="-122"/>
                <a:cs typeface="Times New Roman" panose="02020603050405020304" pitchFamily="18" charset="0"/>
              </a:rPr>
              <a:t>生不超过</a:t>
            </a:r>
            <a:r>
              <a:rPr lang="en-US" altLang="zh-CN" sz="1800" dirty="0" smtClean="0">
                <a:latin typeface="微软雅黑" panose="020B0503020204020204" charset="-122"/>
                <a:ea typeface="微软雅黑" panose="020B0503020204020204" charset="-122"/>
                <a:cs typeface="Times New Roman" panose="02020603050405020304" pitchFamily="18" charset="0"/>
              </a:rPr>
              <a:t>12000</a:t>
            </a:r>
            <a:r>
              <a:rPr lang="zh-CN" altLang="en-US" sz="1800" dirty="0">
                <a:latin typeface="微软雅黑" panose="020B0503020204020204" charset="-122"/>
                <a:ea typeface="微软雅黑" panose="020B0503020204020204" charset="-122"/>
                <a:cs typeface="Times New Roman" panose="02020603050405020304" pitchFamily="18" charset="0"/>
              </a:rPr>
              <a:t>，</a:t>
            </a:r>
            <a:r>
              <a:rPr lang="zh-CN" altLang="en-US" sz="1800" dirty="0" smtClean="0">
                <a:latin typeface="微软雅黑" panose="020B0503020204020204" charset="-122"/>
                <a:ea typeface="微软雅黑" panose="020B0503020204020204" charset="-122"/>
                <a:cs typeface="Times New Roman" panose="02020603050405020304" pitchFamily="18" charset="0"/>
              </a:rPr>
              <a:t>研究生不超过</a:t>
            </a:r>
            <a:r>
              <a:rPr lang="en-US" altLang="zh-CN" sz="1800" dirty="0" smtClean="0">
                <a:latin typeface="微软雅黑" panose="020B0503020204020204" charset="-122"/>
                <a:ea typeface="微软雅黑" panose="020B0503020204020204" charset="-122"/>
                <a:cs typeface="Times New Roman" panose="02020603050405020304" pitchFamily="18" charset="0"/>
              </a:rPr>
              <a:t>16000</a:t>
            </a:r>
            <a:r>
              <a:rPr lang="zh-CN" altLang="en-US" sz="1800" dirty="0" smtClean="0">
                <a:latin typeface="微软雅黑" panose="020B0503020204020204" charset="-122"/>
                <a:ea typeface="微软雅黑" panose="020B0503020204020204" charset="-122"/>
                <a:cs typeface="Times New Roman" panose="02020603050405020304" pitchFamily="18" charset="0"/>
              </a:rPr>
              <a:t>。</a:t>
            </a:r>
            <a:endParaRPr lang="zh-CN" altLang="zh-CN" sz="1800" dirty="0">
              <a:latin typeface="微软雅黑" panose="020B0503020204020204" charset="-122"/>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023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C:\Users\CDB\Desktop\Snipaste_2021-09-03_09-29-51.png"/>
          <p:cNvPicPr/>
          <p:nvPr/>
        </p:nvPicPr>
        <p:blipFill>
          <a:blip r:embed="rId2">
            <a:extLst>
              <a:ext uri="{28A0092B-C50C-407E-A947-70E740481C1C}">
                <a14:useLocalDpi xmlns:a14="http://schemas.microsoft.com/office/drawing/2010/main" val="0"/>
              </a:ext>
            </a:extLst>
          </a:blip>
          <a:srcRect/>
          <a:stretch>
            <a:fillRect/>
          </a:stretch>
        </p:blipFill>
        <p:spPr bwMode="auto">
          <a:xfrm>
            <a:off x="1039812" y="1808128"/>
            <a:ext cx="4949190" cy="4305300"/>
          </a:xfrm>
          <a:prstGeom prst="rect">
            <a:avLst/>
          </a:prstGeom>
          <a:noFill/>
          <a:ln>
            <a:solidFill>
              <a:schemeClr val="tx2"/>
            </a:solidFill>
          </a:ln>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13</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anose="020B0503020204020204" charset="-122"/>
                <a:ea typeface="微软雅黑" panose="020B0503020204020204" charset="-122"/>
              </a:rPr>
              <a:t>提额操作（已贷款）</a:t>
            </a:r>
          </a:p>
        </p:txBody>
      </p:sp>
      <p:sp>
        <p:nvSpPr>
          <p:cNvPr id="12" name="矩形 11"/>
          <p:cNvSpPr/>
          <p:nvPr/>
        </p:nvSpPr>
        <p:spPr>
          <a:xfrm>
            <a:off x="7600545" y="2084353"/>
            <a:ext cx="3821942" cy="2015936"/>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8.</a:t>
            </a:r>
            <a:r>
              <a:rPr lang="zh-CN" altLang="en-US" sz="2000" dirty="0">
                <a:latin typeface="微软雅黑" panose="020B0503020204020204" charset="-122"/>
                <a:ea typeface="微软雅黑" panose="020B0503020204020204" charset="-122"/>
                <a:cs typeface="Times New Roman" panose="02020603050405020304" pitchFamily="18" charset="0"/>
              </a:rPr>
              <a:t>系统弹框</a:t>
            </a:r>
            <a:r>
              <a:rPr lang="zh-CN" altLang="en-US" sz="2000" dirty="0" smtClean="0">
                <a:latin typeface="微软雅黑" panose="020B0503020204020204" charset="-122"/>
                <a:ea typeface="微软雅黑" panose="020B0503020204020204" charset="-122"/>
                <a:cs typeface="Times New Roman" panose="02020603050405020304" pitchFamily="18" charset="0"/>
              </a:rPr>
              <a:t>展示</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国家</a:t>
            </a:r>
            <a:r>
              <a:rPr lang="zh-CN" altLang="en-US" sz="2000" dirty="0">
                <a:latin typeface="微软雅黑" panose="020B0503020204020204" charset="-122"/>
                <a:ea typeface="微软雅黑" panose="020B0503020204020204" charset="-122"/>
                <a:cs typeface="Times New Roman" panose="02020603050405020304" pitchFamily="18" charset="0"/>
              </a:rPr>
              <a:t>开发银行生源地信用助学贷款借款合同提额申请</a:t>
            </a:r>
            <a:r>
              <a:rPr lang="zh-CN" altLang="en-US" sz="2000" dirty="0" smtClean="0">
                <a:latin typeface="微软雅黑" panose="020B0503020204020204" charset="-122"/>
                <a:ea typeface="微软雅黑" panose="020B0503020204020204" charset="-122"/>
                <a:cs typeface="Times New Roman" panose="02020603050405020304" pitchFamily="18" charset="0"/>
              </a:rPr>
              <a:t>单</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。学生仔细阅读后，点击</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同意本贷款提额申请单的内容，进入人脸识别认证程序</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8" name="直接连接符 7"/>
          <p:cNvCxnSpPr/>
          <p:nvPr/>
        </p:nvCxnSpPr>
        <p:spPr bwMode="auto">
          <a:xfrm flipV="1">
            <a:off x="4351506" y="2321669"/>
            <a:ext cx="3249040" cy="3456561"/>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8" name="矩形 17"/>
          <p:cNvSpPr/>
          <p:nvPr/>
        </p:nvSpPr>
        <p:spPr>
          <a:xfrm>
            <a:off x="7600546" y="4348685"/>
            <a:ext cx="4048529" cy="923330"/>
          </a:xfrm>
          <a:prstGeom prst="rect">
            <a:avLst/>
          </a:prstGeom>
        </p:spPr>
        <p:txBody>
          <a:bodyPr wrap="square">
            <a:spAutoFit/>
          </a:bodyPr>
          <a:lstStyle/>
          <a:p>
            <a:r>
              <a:rPr lang="zh-CN" altLang="en-US" sz="1800" dirty="0">
                <a:latin typeface="微软雅黑" panose="020B0503020204020204" charset="-122"/>
                <a:ea typeface="微软雅黑" panose="020B0503020204020204" charset="-122"/>
                <a:cs typeface="Times New Roman" panose="02020603050405020304" pitchFamily="18" charset="0"/>
              </a:rPr>
              <a:t>注意</a:t>
            </a:r>
            <a:r>
              <a:rPr lang="zh-CN" altLang="en-US" sz="1800" dirty="0" smtClean="0">
                <a:latin typeface="微软雅黑" panose="020B0503020204020204" charset="-122"/>
                <a:ea typeface="微软雅黑" panose="020B0503020204020204" charset="-122"/>
                <a:cs typeface="Times New Roman" panose="02020603050405020304" pitchFamily="18" charset="0"/>
              </a:rPr>
              <a:t>：</a:t>
            </a:r>
            <a:endParaRPr lang="en-US" altLang="zh-CN" sz="1800" dirty="0" smtClean="0">
              <a:latin typeface="微软雅黑" panose="020B0503020204020204" charset="-122"/>
              <a:ea typeface="微软雅黑" panose="020B0503020204020204" charset="-122"/>
              <a:cs typeface="Times New Roman" panose="02020603050405020304" pitchFamily="18" charset="0"/>
            </a:endParaRPr>
          </a:p>
          <a:p>
            <a:r>
              <a:rPr lang="zh-CN" altLang="en-US" sz="1800" dirty="0" smtClean="0">
                <a:latin typeface="微软雅黑" panose="020B0503020204020204" charset="-122"/>
                <a:ea typeface="微软雅黑" panose="020B0503020204020204" charset="-122"/>
                <a:cs typeface="Times New Roman" panose="02020603050405020304" pitchFamily="18" charset="0"/>
              </a:rPr>
              <a:t>本申请单将作为学生合同的附件，在我行后台数据库内保存。</a:t>
            </a:r>
            <a:endParaRPr lang="zh-CN" altLang="zh-CN" sz="1800" dirty="0">
              <a:latin typeface="微软雅黑" panose="020B0503020204020204" charset="-122"/>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583677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CDB\Desktop\111.png"/>
          <p:cNvPicPr/>
          <p:nvPr/>
        </p:nvPicPr>
        <p:blipFill>
          <a:blip r:embed="rId2">
            <a:extLst>
              <a:ext uri="{28A0092B-C50C-407E-A947-70E740481C1C}">
                <a14:useLocalDpi xmlns:a14="http://schemas.microsoft.com/office/drawing/2010/main" val="0"/>
              </a:ext>
            </a:extLst>
          </a:blip>
          <a:srcRect/>
          <a:stretch>
            <a:fillRect/>
          </a:stretch>
        </p:blipFill>
        <p:spPr bwMode="auto">
          <a:xfrm>
            <a:off x="1039812" y="2428427"/>
            <a:ext cx="5278755" cy="1765935"/>
          </a:xfrm>
          <a:prstGeom prst="rect">
            <a:avLst/>
          </a:prstGeom>
          <a:noFill/>
          <a:ln>
            <a:noFill/>
          </a:ln>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14</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anose="020B0503020204020204" charset="-122"/>
                <a:ea typeface="微软雅黑" panose="020B0503020204020204" charset="-122"/>
              </a:rPr>
              <a:t>提额操作（已贷款）</a:t>
            </a:r>
          </a:p>
        </p:txBody>
      </p:sp>
      <p:sp>
        <p:nvSpPr>
          <p:cNvPr id="12" name="矩形 11"/>
          <p:cNvSpPr/>
          <p:nvPr/>
        </p:nvSpPr>
        <p:spPr>
          <a:xfrm>
            <a:off x="7600546" y="2415082"/>
            <a:ext cx="3821942" cy="1695336"/>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9.</a:t>
            </a:r>
            <a:r>
              <a:rPr lang="zh-CN" altLang="en-US" sz="2000" dirty="0">
                <a:latin typeface="微软雅黑" panose="020B0503020204020204" charset="-122"/>
                <a:ea typeface="微软雅黑" panose="020B0503020204020204" charset="-122"/>
                <a:cs typeface="Times New Roman" panose="02020603050405020304" pitchFamily="18" charset="0"/>
              </a:rPr>
              <a:t>弹框提示：贷款提额申请每个合同仅能申请一次，不允许修改和撤销</a:t>
            </a:r>
            <a:r>
              <a:rPr lang="zh-CN" altLang="en-US" sz="2000" dirty="0" smtClean="0">
                <a:latin typeface="微软雅黑" panose="020B0503020204020204" charset="-122"/>
                <a:ea typeface="微软雅黑" panose="020B0503020204020204" charset="-122"/>
                <a:cs typeface="Times New Roman" panose="02020603050405020304" pitchFamily="18" charset="0"/>
              </a:rPr>
              <a:t>，学生在确认</a:t>
            </a:r>
            <a:r>
              <a:rPr lang="zh-CN" altLang="en-US" sz="2000" dirty="0">
                <a:latin typeface="微软雅黑" panose="020B0503020204020204" charset="-122"/>
                <a:ea typeface="微软雅黑" panose="020B0503020204020204" charset="-122"/>
                <a:cs typeface="Times New Roman" panose="02020603050405020304" pitchFamily="18" charset="0"/>
              </a:rPr>
              <a:t>“提额后贷款申请金额”填写无误后，再</a:t>
            </a:r>
            <a:r>
              <a:rPr lang="zh-CN" altLang="en-US" sz="2000" dirty="0" smtClean="0">
                <a:latin typeface="微软雅黑" panose="020B0503020204020204" charset="-122"/>
                <a:ea typeface="微软雅黑" panose="020B0503020204020204" charset="-122"/>
                <a:cs typeface="Times New Roman" panose="02020603050405020304" pitchFamily="18" charset="0"/>
              </a:rPr>
              <a:t>点击</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确认</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按钮。</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8" name="直接连接符 7"/>
          <p:cNvCxnSpPr/>
          <p:nvPr/>
        </p:nvCxnSpPr>
        <p:spPr bwMode="auto">
          <a:xfrm flipV="1">
            <a:off x="4811949" y="2619983"/>
            <a:ext cx="2859932" cy="1193261"/>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71358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02" y="2096350"/>
            <a:ext cx="7450179" cy="2683173"/>
          </a:xfrm>
          <a:prstGeom prst="rect">
            <a:avLst/>
          </a:prstGeom>
          <a:noFill/>
          <a:ln>
            <a:solidFill>
              <a:schemeClr val="tx2"/>
            </a:solidFill>
          </a:ln>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15</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anose="020B0503020204020204" charset="-122"/>
                <a:ea typeface="微软雅黑" panose="020B0503020204020204" charset="-122"/>
              </a:rPr>
              <a:t>提额操作（已贷款）</a:t>
            </a:r>
          </a:p>
        </p:txBody>
      </p:sp>
      <p:sp>
        <p:nvSpPr>
          <p:cNvPr id="12" name="矩形 11"/>
          <p:cNvSpPr/>
          <p:nvPr/>
        </p:nvSpPr>
        <p:spPr>
          <a:xfrm>
            <a:off x="8099900" y="2415082"/>
            <a:ext cx="3501956" cy="1374735"/>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11.</a:t>
            </a:r>
            <a:r>
              <a:rPr lang="zh-CN" altLang="en-US" sz="2000" dirty="0" smtClean="0">
                <a:latin typeface="微软雅黑" panose="020B0503020204020204" charset="-122"/>
                <a:ea typeface="微软雅黑" panose="020B0503020204020204" charset="-122"/>
                <a:cs typeface="Times New Roman" panose="02020603050405020304" pitchFamily="18" charset="0"/>
              </a:rPr>
              <a:t>系统展示人</a:t>
            </a:r>
            <a:r>
              <a:rPr lang="zh-CN" altLang="en-US" sz="2000" dirty="0">
                <a:latin typeface="微软雅黑" panose="020B0503020204020204" charset="-122"/>
                <a:ea typeface="微软雅黑" panose="020B0503020204020204" charset="-122"/>
                <a:cs typeface="Times New Roman" panose="02020603050405020304" pitchFamily="18" charset="0"/>
              </a:rPr>
              <a:t>脸识别授权</a:t>
            </a:r>
            <a:r>
              <a:rPr lang="zh-CN" altLang="en-US" sz="2000" dirty="0" smtClean="0">
                <a:latin typeface="微软雅黑" panose="020B0503020204020204" charset="-122"/>
                <a:ea typeface="微软雅黑" panose="020B0503020204020204" charset="-122"/>
                <a:cs typeface="Times New Roman" panose="02020603050405020304" pitchFamily="18" charset="0"/>
              </a:rPr>
              <a:t>书</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信息查询与使用授权书</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，学生阅读后点击</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同意</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按钮。</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8" name="直接连接符 7"/>
          <p:cNvCxnSpPr/>
          <p:nvPr/>
        </p:nvCxnSpPr>
        <p:spPr bwMode="auto">
          <a:xfrm flipV="1">
            <a:off x="4565516" y="2619984"/>
            <a:ext cx="3106365" cy="1447533"/>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矩形 13"/>
          <p:cNvSpPr/>
          <p:nvPr/>
        </p:nvSpPr>
        <p:spPr bwMode="auto">
          <a:xfrm>
            <a:off x="4066162" y="4067517"/>
            <a:ext cx="499354" cy="33451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5" name="矩形 14"/>
          <p:cNvSpPr/>
          <p:nvPr/>
        </p:nvSpPr>
        <p:spPr bwMode="auto">
          <a:xfrm>
            <a:off x="611795" y="2435688"/>
            <a:ext cx="428017" cy="2135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628397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微信截图_20210805161626"/>
          <p:cNvPicPr/>
          <p:nvPr/>
        </p:nvPicPr>
        <p:blipFill>
          <a:blip r:embed="rId2">
            <a:extLst>
              <a:ext uri="{28A0092B-C50C-407E-A947-70E740481C1C}">
                <a14:useLocalDpi xmlns:a14="http://schemas.microsoft.com/office/drawing/2010/main" val="0"/>
              </a:ext>
            </a:extLst>
          </a:blip>
          <a:srcRect/>
          <a:stretch>
            <a:fillRect/>
          </a:stretch>
        </p:blipFill>
        <p:spPr bwMode="auto">
          <a:xfrm>
            <a:off x="1368425" y="2119906"/>
            <a:ext cx="5226928" cy="4501388"/>
          </a:xfrm>
          <a:prstGeom prst="rect">
            <a:avLst/>
          </a:prstGeom>
          <a:noFill/>
          <a:ln>
            <a:noFill/>
          </a:ln>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16</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anose="020B0503020204020204" charset="-122"/>
                <a:ea typeface="微软雅黑" panose="020B0503020204020204" charset="-122"/>
              </a:rPr>
              <a:t>提额操作（已贷款）</a:t>
            </a:r>
          </a:p>
        </p:txBody>
      </p:sp>
      <p:sp>
        <p:nvSpPr>
          <p:cNvPr id="12" name="矩形 11"/>
          <p:cNvSpPr/>
          <p:nvPr/>
        </p:nvSpPr>
        <p:spPr>
          <a:xfrm>
            <a:off x="7853465" y="1806895"/>
            <a:ext cx="3683539" cy="2336537"/>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12.</a:t>
            </a:r>
            <a:r>
              <a:rPr lang="zh-CN" altLang="en-US" sz="2000" dirty="0" smtClean="0">
                <a:latin typeface="微软雅黑" panose="020B0503020204020204" charset="-122"/>
                <a:ea typeface="微软雅黑" panose="020B0503020204020204" charset="-122"/>
                <a:cs typeface="Times New Roman" panose="02020603050405020304" pitchFamily="18" charset="0"/>
              </a:rPr>
              <a:t>系统生成人脸识别二维</a:t>
            </a:r>
            <a:r>
              <a:rPr lang="zh-CN" altLang="en-US" sz="2000" dirty="0">
                <a:latin typeface="微软雅黑" panose="020B0503020204020204" charset="-122"/>
                <a:ea typeface="微软雅黑" panose="020B0503020204020204" charset="-122"/>
                <a:cs typeface="Times New Roman" panose="02020603050405020304" pitchFamily="18" charset="0"/>
              </a:rPr>
              <a:t>码。学生需</a:t>
            </a:r>
            <a:r>
              <a:rPr lang="zh-CN" altLang="en-US" sz="2000" dirty="0" smtClean="0">
                <a:latin typeface="微软雅黑" panose="020B0503020204020204" charset="-122"/>
                <a:ea typeface="微软雅黑" panose="020B0503020204020204" charset="-122"/>
                <a:cs typeface="Times New Roman" panose="02020603050405020304" pitchFamily="18" charset="0"/>
              </a:rPr>
              <a:t>使用本人手机</a:t>
            </a:r>
            <a:r>
              <a:rPr lang="zh-CN" altLang="en-US" sz="2000" dirty="0">
                <a:latin typeface="微软雅黑" panose="020B0503020204020204" charset="-122"/>
                <a:ea typeface="微软雅黑" panose="020B0503020204020204" charset="-122"/>
                <a:cs typeface="Times New Roman" panose="02020603050405020304" pitchFamily="18" charset="0"/>
              </a:rPr>
              <a:t>支付宝</a:t>
            </a:r>
            <a:r>
              <a:rPr lang="en-US" altLang="zh-CN" sz="2000" dirty="0">
                <a:latin typeface="微软雅黑" panose="020B0503020204020204" charset="-122"/>
                <a:ea typeface="微软雅黑" panose="020B0503020204020204" charset="-122"/>
                <a:cs typeface="Times New Roman" panose="02020603050405020304" pitchFamily="18" charset="0"/>
              </a:rPr>
              <a:t>APP</a:t>
            </a:r>
            <a:r>
              <a:rPr lang="zh-CN" altLang="en-US" sz="2000" dirty="0">
                <a:latin typeface="微软雅黑" panose="020B0503020204020204" charset="-122"/>
                <a:ea typeface="微软雅黑" panose="020B0503020204020204" charset="-122"/>
                <a:cs typeface="Times New Roman" panose="02020603050405020304" pitchFamily="18" charset="0"/>
              </a:rPr>
              <a:t>扫描二维码，进入助学贷款支付宝人脸识别程序</a:t>
            </a:r>
            <a:r>
              <a:rPr lang="zh-CN" altLang="en-US"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a:latin typeface="微软雅黑" panose="020B0503020204020204" charset="-122"/>
                <a:ea typeface="微软雅黑" panose="020B0503020204020204" charset="-122"/>
                <a:cs typeface="Times New Roman" panose="02020603050405020304" pitchFamily="18" charset="0"/>
              </a:rPr>
              <a:t>学生扫码后，自动跳转国家开发银行生源地助学贷款实人认证专用</a:t>
            </a:r>
            <a:r>
              <a:rPr lang="zh-CN" altLang="en-US" sz="2000" dirty="0" smtClean="0">
                <a:latin typeface="微软雅黑" panose="020B0503020204020204" charset="-122"/>
                <a:ea typeface="微软雅黑" panose="020B0503020204020204" charset="-122"/>
                <a:cs typeface="Times New Roman" panose="02020603050405020304" pitchFamily="18" charset="0"/>
              </a:rPr>
              <a:t>通道。</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8" name="直接连接符 7"/>
          <p:cNvCxnSpPr>
            <a:stCxn id="14" idx="3"/>
          </p:cNvCxnSpPr>
          <p:nvPr/>
        </p:nvCxnSpPr>
        <p:spPr bwMode="auto">
          <a:xfrm flipV="1">
            <a:off x="4909226" y="2119906"/>
            <a:ext cx="2944239" cy="2178437"/>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矩形 13"/>
          <p:cNvSpPr/>
          <p:nvPr/>
        </p:nvSpPr>
        <p:spPr bwMode="auto">
          <a:xfrm>
            <a:off x="3060970" y="3343750"/>
            <a:ext cx="1848256" cy="1909185"/>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6" name="矩形 15"/>
          <p:cNvSpPr/>
          <p:nvPr/>
        </p:nvSpPr>
        <p:spPr>
          <a:xfrm>
            <a:off x="7853465" y="4650664"/>
            <a:ext cx="4048529" cy="1331134"/>
          </a:xfrm>
          <a:prstGeom prst="rect">
            <a:avLst/>
          </a:prstGeom>
        </p:spPr>
        <p:txBody>
          <a:bodyPr wrap="square">
            <a:spAutoFit/>
          </a:bodyPr>
          <a:lstStyle/>
          <a:p>
            <a:r>
              <a:rPr lang="zh-CN" altLang="en-US" sz="1800" dirty="0">
                <a:latin typeface="微软雅黑" panose="020B0503020204020204" charset="-122"/>
                <a:ea typeface="微软雅黑" panose="020B0503020204020204" charset="-122"/>
                <a:cs typeface="Times New Roman" panose="02020603050405020304" pitchFamily="18" charset="0"/>
              </a:rPr>
              <a:t>注意</a:t>
            </a:r>
            <a:r>
              <a:rPr lang="zh-CN" altLang="en-US" sz="1800" dirty="0" smtClean="0">
                <a:latin typeface="微软雅黑" panose="020B0503020204020204" charset="-122"/>
                <a:ea typeface="微软雅黑" panose="020B0503020204020204" charset="-122"/>
                <a:cs typeface="Times New Roman" panose="02020603050405020304" pitchFamily="18" charset="0"/>
              </a:rPr>
              <a:t>：</a:t>
            </a:r>
            <a:endParaRPr lang="en-US" altLang="zh-CN" sz="1800" dirty="0" smtClean="0">
              <a:latin typeface="微软雅黑" panose="020B0503020204020204" charset="-122"/>
              <a:ea typeface="微软雅黑" panose="020B0503020204020204" charset="-122"/>
              <a:cs typeface="Times New Roman" panose="02020603050405020304" pitchFamily="18" charset="0"/>
            </a:endParaRPr>
          </a:p>
          <a:p>
            <a:pPr marL="285750" indent="-285750">
              <a:lnSpc>
                <a:spcPts val="2500"/>
              </a:lnSpc>
              <a:buFont typeface="Wingdings" panose="05000000000000000000" pitchFamily="2" charset="2"/>
              <a:buChar char="l"/>
            </a:pPr>
            <a:r>
              <a:rPr lang="zh-CN" altLang="en-US" sz="1800" dirty="0">
                <a:latin typeface="微软雅黑" panose="020B0503020204020204" charset="-122"/>
                <a:ea typeface="微软雅黑" panose="020B0503020204020204" charset="-122"/>
                <a:cs typeface="Times New Roman" panose="02020603050405020304" pitchFamily="18" charset="0"/>
              </a:rPr>
              <a:t>该二维码的有效时间为</a:t>
            </a:r>
            <a:r>
              <a:rPr lang="en-US" altLang="zh-CN" sz="1800" dirty="0">
                <a:latin typeface="微软雅黑" panose="020B0503020204020204" charset="-122"/>
                <a:ea typeface="微软雅黑" panose="020B0503020204020204" charset="-122"/>
                <a:cs typeface="Times New Roman" panose="02020603050405020304" pitchFamily="18" charset="0"/>
              </a:rPr>
              <a:t>30</a:t>
            </a:r>
            <a:r>
              <a:rPr lang="zh-CN" altLang="en-US" sz="1800" dirty="0">
                <a:latin typeface="微软雅黑" panose="020B0503020204020204" charset="-122"/>
                <a:ea typeface="微软雅黑" panose="020B0503020204020204" charset="-122"/>
                <a:cs typeface="Times New Roman" panose="02020603050405020304" pitchFamily="18" charset="0"/>
              </a:rPr>
              <a:t>分钟</a:t>
            </a:r>
            <a:r>
              <a:rPr lang="zh-CN" altLang="en-US" sz="1800" dirty="0" smtClean="0">
                <a:latin typeface="微软雅黑" panose="020B0503020204020204" charset="-122"/>
                <a:ea typeface="微软雅黑" panose="020B0503020204020204" charset="-122"/>
                <a:cs typeface="Times New Roman" panose="02020603050405020304" pitchFamily="18" charset="0"/>
              </a:rPr>
              <a:t>。</a:t>
            </a:r>
            <a:endParaRPr lang="en-US" altLang="zh-CN" sz="1800" dirty="0" smtClean="0">
              <a:latin typeface="微软雅黑" panose="020B0503020204020204" charset="-122"/>
              <a:ea typeface="微软雅黑" panose="020B0503020204020204" charset="-122"/>
              <a:cs typeface="Times New Roman" panose="02020603050405020304" pitchFamily="18" charset="0"/>
            </a:endParaRPr>
          </a:p>
          <a:p>
            <a:pPr marL="285750" indent="-285750">
              <a:lnSpc>
                <a:spcPts val="2500"/>
              </a:lnSpc>
              <a:buFont typeface="Wingdings" panose="05000000000000000000" pitchFamily="2" charset="2"/>
              <a:buChar char="l"/>
            </a:pPr>
            <a:r>
              <a:rPr lang="zh-CN" altLang="en-US" sz="1800" dirty="0" smtClean="0">
                <a:latin typeface="微软雅黑" panose="020B0503020204020204" charset="-122"/>
                <a:ea typeface="微软雅黑" panose="020B0503020204020204" charset="-122"/>
                <a:cs typeface="Times New Roman" panose="02020603050405020304" pitchFamily="18" charset="0"/>
              </a:rPr>
              <a:t>该二维码仅限本人扫码使用，不可分享他人扫码。</a:t>
            </a:r>
            <a:endParaRPr lang="en-US" altLang="zh-CN" sz="1800" dirty="0">
              <a:latin typeface="微软雅黑" panose="020B0503020204020204" charset="-122"/>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3162064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17</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anose="020B0503020204020204" charset="-122"/>
                <a:ea typeface="微软雅黑" panose="020B0503020204020204" charset="-122"/>
              </a:rPr>
              <a:t>提额操作（已贷款）</a:t>
            </a:r>
          </a:p>
        </p:txBody>
      </p:sp>
      <p:sp>
        <p:nvSpPr>
          <p:cNvPr id="12" name="矩形 11"/>
          <p:cNvSpPr/>
          <p:nvPr/>
        </p:nvSpPr>
        <p:spPr>
          <a:xfrm>
            <a:off x="767218" y="1781062"/>
            <a:ext cx="11087556" cy="412934"/>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13.</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学生扫码</a:t>
            </a:r>
            <a:r>
              <a:rPr lang="zh-CN" altLang="en-US" sz="2000" dirty="0" smtClean="0">
                <a:latin typeface="微软雅黑" panose="020B0503020204020204" charset="-122"/>
                <a:ea typeface="微软雅黑" panose="020B0503020204020204" charset="-122"/>
                <a:cs typeface="Times New Roman" panose="02020603050405020304" pitchFamily="18" charset="0"/>
              </a:rPr>
              <a:t>后，在支付宝手机</a:t>
            </a:r>
            <a:r>
              <a:rPr lang="en-US" altLang="zh-CN" sz="2000" dirty="0" smtClean="0">
                <a:latin typeface="微软雅黑" panose="020B0503020204020204" charset="-122"/>
                <a:ea typeface="微软雅黑" panose="020B0503020204020204" charset="-122"/>
                <a:cs typeface="Times New Roman" panose="02020603050405020304" pitchFamily="18" charset="0"/>
              </a:rPr>
              <a:t>APP</a:t>
            </a:r>
            <a:r>
              <a:rPr lang="zh-CN" altLang="en-US" sz="2000" dirty="0" smtClean="0">
                <a:latin typeface="微软雅黑" panose="020B0503020204020204" charset="-122"/>
                <a:ea typeface="微软雅黑" panose="020B0503020204020204" charset="-122"/>
                <a:cs typeface="Times New Roman" panose="02020603050405020304" pitchFamily="18" charset="0"/>
              </a:rPr>
              <a:t>内完成人脸识别</a:t>
            </a:r>
            <a:r>
              <a:rPr lang="zh-CN" altLang="en-US" sz="2000" dirty="0">
                <a:latin typeface="微软雅黑" panose="020B0503020204020204" charset="-122"/>
                <a:ea typeface="微软雅黑" panose="020B0503020204020204" charset="-122"/>
                <a:cs typeface="Times New Roman" panose="02020603050405020304" pitchFamily="18" charset="0"/>
              </a:rPr>
              <a:t>相关</a:t>
            </a:r>
            <a:r>
              <a:rPr lang="zh-CN" altLang="en-US" sz="2000" dirty="0" smtClean="0">
                <a:latin typeface="微软雅黑" panose="020B0503020204020204" charset="-122"/>
                <a:ea typeface="微软雅黑" panose="020B0503020204020204" charset="-122"/>
                <a:cs typeface="Times New Roman" panose="02020603050405020304" pitchFamily="18" charset="0"/>
              </a:rPr>
              <a:t>操作。认证</a:t>
            </a:r>
            <a:r>
              <a:rPr lang="zh-CN" altLang="en-US" sz="2000" dirty="0">
                <a:latin typeface="微软雅黑" panose="020B0503020204020204" charset="-122"/>
                <a:ea typeface="微软雅黑" panose="020B0503020204020204" charset="-122"/>
                <a:cs typeface="Times New Roman" panose="02020603050405020304" pitchFamily="18" charset="0"/>
              </a:rPr>
              <a:t>成功后，提示用户认证成功。</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pic>
        <p:nvPicPr>
          <p:cNvPr id="3076" name="图片 9" descr="流程提示备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952" y="2263708"/>
            <a:ext cx="1974850" cy="35052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075" name="图片 1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282" y="2301808"/>
            <a:ext cx="1974850" cy="34671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074" name="图片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29500"/>
            <a:ext cx="1981200" cy="34607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图片 10" descr="验证成功 copy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890250"/>
            <a:ext cx="1962150" cy="3486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7"/>
          <p:cNvSpPr>
            <a:spLocks noChangeArrowheads="1"/>
          </p:cNvSpPr>
          <p:nvPr/>
        </p:nvSpPr>
        <p:spPr bwMode="auto">
          <a:xfrm>
            <a:off x="0" y="14376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9875">
              <a:defRPr>
                <a:solidFill>
                  <a:schemeClr val="tx1"/>
                </a:solidFill>
                <a:latin typeface="Arial" pitchFamily="34" charset="0"/>
                <a:ea typeface="宋体" pitchFamily="2" charset="-122"/>
                <a:cs typeface="宋体" pitchFamily="2" charset="-122"/>
              </a:defRPr>
            </a:lvl1pPr>
            <a:lvl2pPr>
              <a:defRPr>
                <a:solidFill>
                  <a:schemeClr val="tx1"/>
                </a:solidFill>
                <a:latin typeface="Arial" pitchFamily="34" charset="0"/>
                <a:ea typeface="宋体" pitchFamily="2" charset="-122"/>
                <a:cs typeface="宋体" pitchFamily="2" charset="-122"/>
              </a:defRPr>
            </a:lvl2pPr>
            <a:lvl3pPr>
              <a:defRPr>
                <a:solidFill>
                  <a:schemeClr val="tx1"/>
                </a:solidFill>
                <a:latin typeface="Arial" pitchFamily="34" charset="0"/>
                <a:ea typeface="宋体" pitchFamily="2" charset="-122"/>
                <a:cs typeface="宋体" pitchFamily="2" charset="-122"/>
              </a:defRPr>
            </a:lvl3pPr>
            <a:lvl4pPr>
              <a:defRPr>
                <a:solidFill>
                  <a:schemeClr val="tx1"/>
                </a:solidFill>
                <a:latin typeface="Arial" pitchFamily="34" charset="0"/>
                <a:ea typeface="宋体" pitchFamily="2" charset="-122"/>
                <a:cs typeface="宋体" pitchFamily="2" charset="-122"/>
              </a:defRPr>
            </a:lvl4pPr>
            <a:lvl5pPr>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rgbClr val="000000"/>
                </a:solidFill>
                <a:effectLst/>
                <a:latin typeface="Calibri" pitchFamily="34" charset="0"/>
                <a:ea typeface="宋体" pitchFamily="2" charset="-122"/>
                <a:cs typeface="Calibri" pitchFamily="34" charset="0"/>
              </a:rPr>
              <a:t>注意：</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20" name="图片 19"/>
          <p:cNvPicPr/>
          <p:nvPr/>
        </p:nvPicPr>
        <p:blipFill>
          <a:blip r:embed="rId4">
            <a:extLst>
              <a:ext uri="{28A0092B-C50C-407E-A947-70E740481C1C}">
                <a14:useLocalDpi xmlns:a14="http://schemas.microsoft.com/office/drawing/2010/main" val="0"/>
              </a:ext>
            </a:extLst>
          </a:blip>
          <a:srcRect/>
          <a:stretch>
            <a:fillRect/>
          </a:stretch>
        </p:blipFill>
        <p:spPr bwMode="auto">
          <a:xfrm>
            <a:off x="6638912" y="2312202"/>
            <a:ext cx="1982470" cy="3458845"/>
          </a:xfrm>
          <a:prstGeom prst="rect">
            <a:avLst/>
          </a:prstGeom>
          <a:noFill/>
          <a:ln>
            <a:solidFill>
              <a:schemeClr val="tx2"/>
            </a:solidFill>
          </a:ln>
        </p:spPr>
      </p:pic>
      <p:pic>
        <p:nvPicPr>
          <p:cNvPr id="21" name="图片 20" descr="D:\助学贷款管理二处文件\2021\业务需求说明书\3. 贷款提额需求\操作手册\实人认证-0825(1)\验证成功 copy 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7127" y="2310063"/>
            <a:ext cx="1958975" cy="3486785"/>
          </a:xfrm>
          <a:prstGeom prst="rect">
            <a:avLst/>
          </a:prstGeom>
          <a:noFill/>
          <a:ln>
            <a:solidFill>
              <a:schemeClr val="tx2"/>
            </a:solidFill>
          </a:ln>
        </p:spPr>
      </p:pic>
      <p:sp>
        <p:nvSpPr>
          <p:cNvPr id="22" name="矩形 21"/>
          <p:cNvSpPr/>
          <p:nvPr/>
        </p:nvSpPr>
        <p:spPr>
          <a:xfrm>
            <a:off x="767218" y="5799378"/>
            <a:ext cx="11087556" cy="689932"/>
          </a:xfrm>
          <a:prstGeom prst="rect">
            <a:avLst/>
          </a:prstGeom>
        </p:spPr>
        <p:txBody>
          <a:bodyPr wrap="square">
            <a:spAutoFit/>
          </a:bodyPr>
          <a:lstStyle/>
          <a:p>
            <a:r>
              <a:rPr lang="zh-CN" altLang="en-US" sz="1800" dirty="0">
                <a:latin typeface="微软雅黑" panose="020B0503020204020204" charset="-122"/>
                <a:ea typeface="微软雅黑" panose="020B0503020204020204" charset="-122"/>
                <a:cs typeface="Times New Roman" panose="02020603050405020304" pitchFamily="18" charset="0"/>
              </a:rPr>
              <a:t>注意</a:t>
            </a:r>
            <a:r>
              <a:rPr lang="zh-CN" altLang="en-US" sz="1800" dirty="0" smtClean="0">
                <a:latin typeface="微软雅黑" panose="020B0503020204020204" charset="-122"/>
                <a:ea typeface="微软雅黑" panose="020B0503020204020204" charset="-122"/>
                <a:cs typeface="Times New Roman" panose="02020603050405020304" pitchFamily="18" charset="0"/>
              </a:rPr>
              <a:t>：</a:t>
            </a:r>
            <a:endParaRPr lang="en-US" altLang="zh-CN" sz="1800" dirty="0" smtClean="0">
              <a:latin typeface="微软雅黑" panose="020B0503020204020204" charset="-122"/>
              <a:ea typeface="微软雅黑" panose="020B0503020204020204" charset="-122"/>
              <a:cs typeface="Times New Roman" panose="02020603050405020304" pitchFamily="18" charset="0"/>
            </a:endParaRPr>
          </a:p>
          <a:p>
            <a:pPr marL="285750" indent="-285750">
              <a:lnSpc>
                <a:spcPts val="2500"/>
              </a:lnSpc>
              <a:buFont typeface="Wingdings" panose="05000000000000000000" pitchFamily="2" charset="2"/>
              <a:buChar char="l"/>
            </a:pPr>
            <a:r>
              <a:rPr lang="zh-CN" altLang="en-US" sz="1800" dirty="0" smtClean="0">
                <a:latin typeface="微软雅黑" panose="020B0503020204020204" charset="-122"/>
                <a:ea typeface="微软雅黑" panose="020B0503020204020204" charset="-122"/>
                <a:cs typeface="Times New Roman" panose="02020603050405020304" pitchFamily="18" charset="0"/>
              </a:rPr>
              <a:t>每一个二</a:t>
            </a:r>
            <a:r>
              <a:rPr lang="zh-CN" altLang="en-US" sz="1800" dirty="0">
                <a:latin typeface="微软雅黑" panose="020B0503020204020204" charset="-122"/>
                <a:ea typeface="微软雅黑" panose="020B0503020204020204" charset="-122"/>
                <a:cs typeface="Times New Roman" panose="02020603050405020304" pitchFamily="18" charset="0"/>
              </a:rPr>
              <a:t>维</a:t>
            </a:r>
            <a:r>
              <a:rPr lang="zh-CN" altLang="en-US" sz="1800" dirty="0" smtClean="0">
                <a:latin typeface="微软雅黑" panose="020B0503020204020204" charset="-122"/>
                <a:ea typeface="微软雅黑" panose="020B0503020204020204" charset="-122"/>
                <a:cs typeface="Times New Roman" panose="02020603050405020304" pitchFamily="18" charset="0"/>
              </a:rPr>
              <a:t>码</a:t>
            </a:r>
            <a:r>
              <a:rPr lang="zh-CN" altLang="en-US" sz="1800" dirty="0">
                <a:latin typeface="微软雅黑" panose="020B0503020204020204" charset="-122"/>
                <a:ea typeface="微软雅黑" panose="020B0503020204020204" charset="-122"/>
                <a:cs typeface="Times New Roman" panose="02020603050405020304" pitchFamily="18" charset="0"/>
              </a:rPr>
              <a:t>对应</a:t>
            </a:r>
            <a:r>
              <a:rPr lang="zh-CN" altLang="en-US" sz="1800" dirty="0" smtClean="0">
                <a:latin typeface="微软雅黑" panose="020B0503020204020204" charset="-122"/>
                <a:ea typeface="微软雅黑" panose="020B0503020204020204" charset="-122"/>
                <a:cs typeface="Times New Roman" panose="02020603050405020304" pitchFamily="18" charset="0"/>
              </a:rPr>
              <a:t>一</a:t>
            </a:r>
            <a:r>
              <a:rPr lang="zh-CN" altLang="en-US" sz="1800" dirty="0">
                <a:latin typeface="微软雅黑" panose="020B0503020204020204" charset="-122"/>
                <a:ea typeface="微软雅黑" panose="020B0503020204020204" charset="-122"/>
                <a:cs typeface="Times New Roman" panose="02020603050405020304" pitchFamily="18" charset="0"/>
              </a:rPr>
              <a:t>次认证机会，认证通过</a:t>
            </a:r>
            <a:r>
              <a:rPr lang="en-US" altLang="zh-CN" sz="1800" dirty="0">
                <a:latin typeface="微软雅黑" panose="020B0503020204020204" charset="-122"/>
                <a:ea typeface="微软雅黑" panose="020B0503020204020204" charset="-122"/>
                <a:cs typeface="Times New Roman" panose="02020603050405020304" pitchFamily="18" charset="0"/>
              </a:rPr>
              <a:t>/</a:t>
            </a:r>
            <a:r>
              <a:rPr lang="zh-CN" altLang="en-US" sz="1800" dirty="0">
                <a:latin typeface="微软雅黑" panose="020B0503020204020204" charset="-122"/>
                <a:ea typeface="微软雅黑" panose="020B0503020204020204" charset="-122"/>
                <a:cs typeface="Times New Roman" panose="02020603050405020304" pitchFamily="18" charset="0"/>
              </a:rPr>
              <a:t>失败后二维码失效</a:t>
            </a:r>
            <a:r>
              <a:rPr lang="zh-CN" altLang="en-US" sz="1800" dirty="0" smtClean="0">
                <a:latin typeface="微软雅黑" panose="020B0503020204020204" charset="-122"/>
                <a:ea typeface="微软雅黑" panose="020B0503020204020204" charset="-122"/>
                <a:cs typeface="Times New Roman" panose="02020603050405020304" pitchFamily="18" charset="0"/>
              </a:rPr>
              <a:t>；失败后可再次申请并生成新的二维码。</a:t>
            </a:r>
            <a:endParaRPr lang="en-US" altLang="zh-CN" sz="1800" dirty="0">
              <a:latin typeface="微软雅黑" panose="020B0503020204020204" charset="-122"/>
              <a:ea typeface="微软雅黑" panose="020B0503020204020204" charset="-122"/>
              <a:cs typeface="Times New Roman" panose="02020603050405020304" pitchFamily="18" charset="0"/>
            </a:endParaRPr>
          </a:p>
        </p:txBody>
      </p:sp>
      <p:sp>
        <p:nvSpPr>
          <p:cNvPr id="6" name="等腰三角形 5"/>
          <p:cNvSpPr/>
          <p:nvPr/>
        </p:nvSpPr>
        <p:spPr bwMode="auto">
          <a:xfrm rot="5400000">
            <a:off x="2976661" y="3840509"/>
            <a:ext cx="376137" cy="351598"/>
          </a:xfrm>
          <a:prstGeom prst="triangl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24" name="等腰三角形 23"/>
          <p:cNvSpPr/>
          <p:nvPr/>
        </p:nvSpPr>
        <p:spPr bwMode="auto">
          <a:xfrm rot="5400000">
            <a:off x="8946202" y="3835427"/>
            <a:ext cx="376137" cy="351598"/>
          </a:xfrm>
          <a:prstGeom prst="triangl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25" name="等腰三角形 24"/>
          <p:cNvSpPr/>
          <p:nvPr/>
        </p:nvSpPr>
        <p:spPr bwMode="auto">
          <a:xfrm rot="5400000">
            <a:off x="5981164" y="3840510"/>
            <a:ext cx="376137" cy="351598"/>
          </a:xfrm>
          <a:prstGeom prst="triangl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789060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微信截图_20210805161626"/>
          <p:cNvPicPr/>
          <p:nvPr/>
        </p:nvPicPr>
        <p:blipFill>
          <a:blip r:embed="rId2">
            <a:extLst>
              <a:ext uri="{28A0092B-C50C-407E-A947-70E740481C1C}">
                <a14:useLocalDpi xmlns:a14="http://schemas.microsoft.com/office/drawing/2010/main" val="0"/>
              </a:ext>
            </a:extLst>
          </a:blip>
          <a:srcRect/>
          <a:stretch>
            <a:fillRect/>
          </a:stretch>
        </p:blipFill>
        <p:spPr bwMode="auto">
          <a:xfrm>
            <a:off x="1033683" y="2619412"/>
            <a:ext cx="4221737" cy="3673176"/>
          </a:xfrm>
          <a:prstGeom prst="rect">
            <a:avLst/>
          </a:prstGeom>
          <a:noFill/>
          <a:ln>
            <a:noFill/>
          </a:ln>
        </p:spPr>
      </p:pic>
      <p:pic>
        <p:nvPicPr>
          <p:cNvPr id="15" name="图片 14"/>
          <p:cNvPicPr/>
          <p:nvPr/>
        </p:nvPicPr>
        <p:blipFill>
          <a:blip r:embed="rId3">
            <a:extLst>
              <a:ext uri="{28A0092B-C50C-407E-A947-70E740481C1C}">
                <a14:useLocalDpi xmlns:a14="http://schemas.microsoft.com/office/drawing/2010/main" val="0"/>
              </a:ext>
            </a:extLst>
          </a:blip>
          <a:srcRect/>
          <a:stretch>
            <a:fillRect/>
          </a:stretch>
        </p:blipFill>
        <p:spPr bwMode="auto">
          <a:xfrm>
            <a:off x="6572820" y="4514523"/>
            <a:ext cx="4463480" cy="1778065"/>
          </a:xfrm>
          <a:prstGeom prst="rect">
            <a:avLst/>
          </a:prstGeom>
          <a:noFill/>
          <a:ln>
            <a:noFill/>
          </a:ln>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18</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anose="020B0503020204020204" charset="-122"/>
                <a:ea typeface="微软雅黑" panose="020B0503020204020204" charset="-122"/>
              </a:rPr>
              <a:t>提额操作（已贷款）</a:t>
            </a:r>
          </a:p>
        </p:txBody>
      </p:sp>
      <p:sp>
        <p:nvSpPr>
          <p:cNvPr id="12" name="矩形 11"/>
          <p:cNvSpPr/>
          <p:nvPr/>
        </p:nvSpPr>
        <p:spPr>
          <a:xfrm>
            <a:off x="6420255" y="1677193"/>
            <a:ext cx="5285362" cy="1695336"/>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14.</a:t>
            </a:r>
            <a:r>
              <a:rPr lang="zh-CN" altLang="en-US" sz="2000" dirty="0" smtClean="0">
                <a:latin typeface="微软雅黑" panose="020B0503020204020204" charset="-122"/>
                <a:ea typeface="微软雅黑" panose="020B0503020204020204" charset="-122"/>
                <a:cs typeface="Times New Roman" panose="02020603050405020304" pitchFamily="18" charset="0"/>
              </a:rPr>
              <a:t>在</a:t>
            </a:r>
            <a:r>
              <a:rPr lang="zh-CN" altLang="en-US" sz="2000" dirty="0">
                <a:latin typeface="微软雅黑" panose="020B0503020204020204" charset="-122"/>
                <a:ea typeface="微软雅黑" panose="020B0503020204020204" charset="-122"/>
                <a:cs typeface="Times New Roman" panose="02020603050405020304" pitchFamily="18" charset="0"/>
              </a:rPr>
              <a:t>手机支付宝客户端完成身份认证后，</a:t>
            </a:r>
            <a:r>
              <a:rPr lang="zh-CN" altLang="en-US" sz="2000" dirty="0" smtClean="0">
                <a:latin typeface="微软雅黑" panose="020B0503020204020204" charset="-122"/>
                <a:ea typeface="微软雅黑" panose="020B0503020204020204" charset="-122"/>
                <a:cs typeface="Times New Roman" panose="02020603050405020304" pitchFamily="18" charset="0"/>
              </a:rPr>
              <a:t>返回我行学生</a:t>
            </a:r>
            <a:r>
              <a:rPr lang="zh-CN" altLang="en-US" sz="2000" dirty="0">
                <a:latin typeface="微软雅黑" panose="020B0503020204020204" charset="-122"/>
                <a:ea typeface="微软雅黑" panose="020B0503020204020204" charset="-122"/>
                <a:cs typeface="Times New Roman" panose="02020603050405020304" pitchFamily="18" charset="0"/>
              </a:rPr>
              <a:t>在线系统，</a:t>
            </a:r>
            <a:r>
              <a:rPr lang="zh-CN" altLang="en-US" sz="2000" dirty="0" smtClean="0">
                <a:latin typeface="微软雅黑" panose="020B0503020204020204" charset="-122"/>
                <a:ea typeface="微软雅黑" panose="020B0503020204020204" charset="-122"/>
                <a:cs typeface="Times New Roman" panose="02020603050405020304" pitchFamily="18" charset="0"/>
              </a:rPr>
              <a:t>点击</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我</a:t>
            </a:r>
            <a:r>
              <a:rPr lang="zh-CN" altLang="en-US" sz="2000" dirty="0">
                <a:latin typeface="微软雅黑" panose="020B0503020204020204" charset="-122"/>
                <a:ea typeface="微软雅黑" panose="020B0503020204020204" charset="-122"/>
                <a:cs typeface="Times New Roman" panose="02020603050405020304" pitchFamily="18" charset="0"/>
              </a:rPr>
              <a:t>已完成身份认证，点击</a:t>
            </a:r>
            <a:r>
              <a:rPr lang="zh-CN" altLang="en-US" sz="2000" dirty="0" smtClean="0">
                <a:latin typeface="微软雅黑" panose="020B0503020204020204" charset="-122"/>
                <a:ea typeface="微软雅黑" panose="020B0503020204020204" charset="-122"/>
                <a:cs typeface="Times New Roman" panose="02020603050405020304" pitchFamily="18" charset="0"/>
              </a:rPr>
              <a:t>查询</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按钮。</a:t>
            </a:r>
            <a:endParaRPr lang="en-US" altLang="zh-CN" sz="2000" dirty="0" smtClean="0">
              <a:latin typeface="微软雅黑" panose="020B0503020204020204" charset="-122"/>
              <a:ea typeface="微软雅黑" panose="020B0503020204020204" charset="-122"/>
              <a:cs typeface="Times New Roman" panose="02020603050405020304" pitchFamily="18" charset="0"/>
            </a:endParaRPr>
          </a:p>
          <a:p>
            <a:pPr>
              <a:lnSpc>
                <a:spcPts val="2500"/>
              </a:lnSpc>
            </a:pPr>
            <a:endParaRPr lang="en-US" altLang="zh-CN" sz="2000" dirty="0" smtClean="0">
              <a:latin typeface="微软雅黑" panose="020B0503020204020204" charset="-122"/>
              <a:ea typeface="微软雅黑" panose="020B0503020204020204" charset="-122"/>
              <a:cs typeface="Times New Roman" panose="02020603050405020304" pitchFamily="18" charset="0"/>
            </a:endParaRPr>
          </a:p>
          <a:p>
            <a:pPr>
              <a:lnSpc>
                <a:spcPts val="2500"/>
              </a:lnSpc>
            </a:pPr>
            <a:r>
              <a:rPr lang="en-US" altLang="zh-CN" sz="2000" dirty="0" smtClean="0">
                <a:latin typeface="微软雅黑" panose="020B0503020204020204" charset="-122"/>
                <a:ea typeface="微软雅黑" panose="020B0503020204020204" charset="-122"/>
                <a:cs typeface="Times New Roman" panose="02020603050405020304" pitchFamily="18" charset="0"/>
              </a:rPr>
              <a:t>15.</a:t>
            </a:r>
            <a:r>
              <a:rPr lang="zh-CN" altLang="en-US" sz="2000" dirty="0" smtClean="0">
                <a:latin typeface="微软雅黑" panose="020B0503020204020204" charset="-122"/>
                <a:ea typeface="微软雅黑" panose="020B0503020204020204" charset="-122"/>
                <a:cs typeface="Times New Roman" panose="02020603050405020304" pitchFamily="18" charset="0"/>
              </a:rPr>
              <a:t>系统弹</a:t>
            </a:r>
            <a:r>
              <a:rPr lang="zh-CN" altLang="en-US" sz="2000" dirty="0">
                <a:latin typeface="微软雅黑" panose="020B0503020204020204" charset="-122"/>
                <a:ea typeface="微软雅黑" panose="020B0503020204020204" charset="-122"/>
                <a:cs typeface="Times New Roman" panose="02020603050405020304" pitchFamily="18" charset="0"/>
              </a:rPr>
              <a:t>出身份认证</a:t>
            </a:r>
            <a:r>
              <a:rPr lang="zh-CN" altLang="en-US" sz="2000" dirty="0" smtClean="0">
                <a:latin typeface="微软雅黑" panose="020B0503020204020204" charset="-122"/>
                <a:ea typeface="微软雅黑" panose="020B0503020204020204" charset="-122"/>
                <a:cs typeface="Times New Roman" panose="02020603050405020304" pitchFamily="18" charset="0"/>
              </a:rPr>
              <a:t>结果，点击</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确认</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8" name="直接连接符 7"/>
          <p:cNvCxnSpPr/>
          <p:nvPr/>
        </p:nvCxnSpPr>
        <p:spPr bwMode="auto">
          <a:xfrm flipV="1">
            <a:off x="3978612" y="1990928"/>
            <a:ext cx="2383277" cy="3953302"/>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8" name="矩形 17"/>
          <p:cNvSpPr/>
          <p:nvPr/>
        </p:nvSpPr>
        <p:spPr bwMode="auto">
          <a:xfrm>
            <a:off x="2380033" y="5732823"/>
            <a:ext cx="1598579" cy="42281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9" name="等腰三角形 18"/>
          <p:cNvSpPr/>
          <p:nvPr/>
        </p:nvSpPr>
        <p:spPr bwMode="auto">
          <a:xfrm rot="5400000">
            <a:off x="5743375" y="5227756"/>
            <a:ext cx="376137" cy="351598"/>
          </a:xfrm>
          <a:prstGeom prst="triangl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20" name="直接连接符 19"/>
          <p:cNvCxnSpPr/>
          <p:nvPr/>
        </p:nvCxnSpPr>
        <p:spPr bwMode="auto">
          <a:xfrm flipH="1" flipV="1">
            <a:off x="6660204" y="3274979"/>
            <a:ext cx="1880681" cy="2575217"/>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5207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C:\Users\CDB\Desktop\1111.png"/>
          <p:cNvPicPr/>
          <p:nvPr/>
        </p:nvPicPr>
        <p:blipFill>
          <a:blip r:embed="rId2">
            <a:extLst>
              <a:ext uri="{28A0092B-C50C-407E-A947-70E740481C1C}">
                <a14:useLocalDpi xmlns:a14="http://schemas.microsoft.com/office/drawing/2010/main" val="0"/>
              </a:ext>
            </a:extLst>
          </a:blip>
          <a:srcRect/>
          <a:stretch>
            <a:fillRect/>
          </a:stretch>
        </p:blipFill>
        <p:spPr bwMode="auto">
          <a:xfrm>
            <a:off x="1152525" y="1708615"/>
            <a:ext cx="4618990" cy="4707890"/>
          </a:xfrm>
          <a:prstGeom prst="rect">
            <a:avLst/>
          </a:prstGeom>
          <a:noFill/>
          <a:ln>
            <a:noFill/>
          </a:ln>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19</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anose="020B0503020204020204" charset="-122"/>
                <a:ea typeface="微软雅黑" panose="020B0503020204020204" charset="-122"/>
              </a:rPr>
              <a:t>提额操作（已贷款）</a:t>
            </a:r>
          </a:p>
        </p:txBody>
      </p:sp>
      <p:sp>
        <p:nvSpPr>
          <p:cNvPr id="12" name="矩形 11"/>
          <p:cNvSpPr/>
          <p:nvPr/>
        </p:nvSpPr>
        <p:spPr>
          <a:xfrm>
            <a:off x="7224409" y="1938487"/>
            <a:ext cx="4215317" cy="1374735"/>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16.</a:t>
            </a:r>
            <a:r>
              <a:rPr lang="zh-CN" altLang="en-US" sz="2000" dirty="0" smtClean="0">
                <a:latin typeface="微软雅黑" panose="020B0503020204020204" charset="-122"/>
                <a:ea typeface="微软雅黑" panose="020B0503020204020204" charset="-122"/>
                <a:cs typeface="Times New Roman" panose="02020603050405020304" pitchFamily="18" charset="0"/>
              </a:rPr>
              <a:t>系统生成</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国家开发银行生源地信用助学贷款借款合同提额电子批单</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，学生点击</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关闭</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a:latin typeface="微软雅黑" panose="020B0503020204020204" charset="-122"/>
                <a:ea typeface="微软雅黑" panose="020B0503020204020204" charset="-122"/>
                <a:cs typeface="Times New Roman" panose="02020603050405020304" pitchFamily="18" charset="0"/>
              </a:rPr>
              <a:t>按钮</a:t>
            </a:r>
            <a:r>
              <a:rPr lang="zh-CN" altLang="en-US"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a:latin typeface="微软雅黑" panose="020B0503020204020204" charset="-122"/>
                <a:ea typeface="微软雅黑" panose="020B0503020204020204" charset="-122"/>
                <a:cs typeface="Times New Roman" panose="02020603050405020304" pitchFamily="18" charset="0"/>
              </a:rPr>
              <a:t>完成贷款提额申请</a:t>
            </a:r>
            <a:r>
              <a:rPr lang="zh-CN" altLang="en-US" sz="2000" dirty="0" smtClean="0">
                <a:latin typeface="微软雅黑" panose="020B0503020204020204" charset="-122"/>
                <a:ea typeface="微软雅黑" panose="020B0503020204020204" charset="-122"/>
                <a:cs typeface="Times New Roman" panose="02020603050405020304" pitchFamily="18" charset="0"/>
              </a:rPr>
              <a:t>操作。</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8" name="直接连接符 7"/>
          <p:cNvCxnSpPr>
            <a:stCxn id="14" idx="3"/>
          </p:cNvCxnSpPr>
          <p:nvPr/>
        </p:nvCxnSpPr>
        <p:spPr bwMode="auto">
          <a:xfrm flipV="1">
            <a:off x="4007797" y="2166026"/>
            <a:ext cx="3287948" cy="3915581"/>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矩形 13"/>
          <p:cNvSpPr/>
          <p:nvPr/>
        </p:nvSpPr>
        <p:spPr bwMode="auto">
          <a:xfrm>
            <a:off x="2827507" y="5830111"/>
            <a:ext cx="1180290" cy="50299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1194164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直接连接符 3"/>
          <p:cNvSpPr>
            <a:spLocks noChangeShapeType="1"/>
          </p:cNvSpPr>
          <p:nvPr/>
        </p:nvSpPr>
        <p:spPr bwMode="auto">
          <a:xfrm flipH="1">
            <a:off x="4001373" y="616401"/>
            <a:ext cx="22225" cy="5771047"/>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27" name="椭圆 6"/>
          <p:cNvSpPr>
            <a:spLocks noChangeArrowheads="1"/>
          </p:cNvSpPr>
          <p:nvPr/>
        </p:nvSpPr>
        <p:spPr bwMode="auto">
          <a:xfrm>
            <a:off x="3906000" y="2754730"/>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8" name="椭圆 7"/>
          <p:cNvSpPr>
            <a:spLocks noChangeArrowheads="1"/>
          </p:cNvSpPr>
          <p:nvPr/>
        </p:nvSpPr>
        <p:spPr bwMode="auto">
          <a:xfrm>
            <a:off x="3906000" y="3288423"/>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9" name="椭圆 8"/>
          <p:cNvSpPr>
            <a:spLocks noChangeArrowheads="1"/>
          </p:cNvSpPr>
          <p:nvPr/>
        </p:nvSpPr>
        <p:spPr bwMode="auto">
          <a:xfrm>
            <a:off x="3906000" y="3815399"/>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30" name="矩形 11"/>
          <p:cNvSpPr>
            <a:spLocks noChangeArrowheads="1"/>
          </p:cNvSpPr>
          <p:nvPr/>
        </p:nvSpPr>
        <p:spPr bwMode="auto">
          <a:xfrm>
            <a:off x="4257632" y="1467526"/>
            <a:ext cx="1557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latin typeface="Calibri" pitchFamily="34" charset="0"/>
                <a:ea typeface="微软雅黑" pitchFamily="34" charset="-122"/>
                <a:sym typeface="Calibri" pitchFamily="34" charset="0"/>
              </a:rPr>
              <a:t>目   录</a:t>
            </a:r>
            <a:endParaRPr lang="zh-CN" altLang="en-US" sz="1800" dirty="0"/>
          </a:p>
        </p:txBody>
      </p:sp>
      <p:sp>
        <p:nvSpPr>
          <p:cNvPr id="26631" name="直接连接符 13"/>
          <p:cNvSpPr>
            <a:spLocks noChangeShapeType="1"/>
          </p:cNvSpPr>
          <p:nvPr/>
        </p:nvSpPr>
        <p:spPr bwMode="auto">
          <a:xfrm>
            <a:off x="4288712" y="2287796"/>
            <a:ext cx="1495178"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32" name="矩形 15"/>
          <p:cNvSpPr>
            <a:spLocks noChangeArrowheads="1"/>
          </p:cNvSpPr>
          <p:nvPr/>
        </p:nvSpPr>
        <p:spPr bwMode="auto">
          <a:xfrm>
            <a:off x="4288712" y="2478446"/>
            <a:ext cx="41409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b="1" dirty="0" smtClean="0">
                <a:solidFill>
                  <a:srgbClr val="C00000"/>
                </a:solidFill>
                <a:latin typeface="黑体" panose="02010609060101010101" pitchFamily="49" charset="-122"/>
                <a:ea typeface="黑体" panose="02010609060101010101" pitchFamily="49" charset="-122"/>
                <a:sym typeface="微软雅黑" pitchFamily="34" charset="-122"/>
              </a:rPr>
              <a:t>一、政策解读</a:t>
            </a:r>
            <a:endParaRPr lang="en-US" altLang="zh-CN" sz="2400" b="1" dirty="0" smtClean="0">
              <a:solidFill>
                <a:srgbClr val="C00000"/>
              </a:solidFill>
              <a:latin typeface="黑体" panose="02010609060101010101" pitchFamily="49" charset="-122"/>
              <a:ea typeface="黑体" panose="02010609060101010101" pitchFamily="49" charset="-122"/>
              <a:sym typeface="微软雅黑" pitchFamily="34" charset="-122"/>
            </a:endParaRPr>
          </a:p>
          <a:p>
            <a:pPr>
              <a:lnSpc>
                <a:spcPct val="150000"/>
              </a:lnSpc>
            </a:pPr>
            <a:r>
              <a:rPr lang="zh-CN" altLang="en-US" sz="2400" b="1" dirty="0" smtClean="0">
                <a:solidFill>
                  <a:srgbClr val="C00000"/>
                </a:solidFill>
                <a:latin typeface="黑体" panose="02010609060101010101" pitchFamily="49" charset="-122"/>
                <a:ea typeface="黑体" panose="02010609060101010101" pitchFamily="49" charset="-122"/>
                <a:sym typeface="微软雅黑" pitchFamily="34" charset="-122"/>
              </a:rPr>
              <a:t>二、提额操作</a:t>
            </a:r>
            <a:endParaRPr lang="en-US" altLang="zh-CN" sz="2400" b="1" dirty="0" smtClean="0">
              <a:solidFill>
                <a:srgbClr val="C00000"/>
              </a:solidFill>
              <a:latin typeface="黑体" panose="02010609060101010101" pitchFamily="49" charset="-122"/>
              <a:ea typeface="黑体" panose="02010609060101010101" pitchFamily="49" charset="-122"/>
              <a:sym typeface="微软雅黑" pitchFamily="34" charset="-122"/>
            </a:endParaRPr>
          </a:p>
          <a:p>
            <a:pPr>
              <a:lnSpc>
                <a:spcPct val="150000"/>
              </a:lnSpc>
            </a:pPr>
            <a:r>
              <a:rPr lang="zh-CN" altLang="en-US" sz="2400" b="1" dirty="0">
                <a:solidFill>
                  <a:srgbClr val="C00000"/>
                </a:solidFill>
                <a:latin typeface="黑体" panose="02010609060101010101" pitchFamily="49" charset="-122"/>
                <a:ea typeface="黑体" panose="02010609060101010101" pitchFamily="49" charset="-122"/>
                <a:sym typeface="微软雅黑" pitchFamily="34" charset="-122"/>
              </a:rPr>
              <a:t>三、提额进度查询</a:t>
            </a:r>
          </a:p>
          <a:p>
            <a:pPr>
              <a:lnSpc>
                <a:spcPct val="150000"/>
              </a:lnSpc>
            </a:pPr>
            <a:r>
              <a:rPr lang="zh-CN" altLang="en-US" sz="2400" b="1" dirty="0" smtClean="0">
                <a:solidFill>
                  <a:srgbClr val="C00000"/>
                </a:solidFill>
                <a:latin typeface="黑体" panose="02010609060101010101" pitchFamily="49" charset="-122"/>
                <a:ea typeface="黑体" panose="02010609060101010101" pitchFamily="49" charset="-122"/>
                <a:sym typeface="微软雅黑" pitchFamily="34" charset="-122"/>
              </a:rPr>
              <a:t>四、常见问题</a:t>
            </a:r>
            <a:endParaRPr lang="en-US" altLang="zh-CN" sz="2400" b="1" dirty="0" smtClean="0">
              <a:solidFill>
                <a:srgbClr val="C00000"/>
              </a:solidFill>
              <a:latin typeface="黑体" panose="02010609060101010101" pitchFamily="49" charset="-122"/>
              <a:ea typeface="黑体" panose="02010609060101010101" pitchFamily="49" charset="-122"/>
              <a:sym typeface="微软雅黑" pitchFamily="34" charset="-122"/>
            </a:endParaRPr>
          </a:p>
          <a:p>
            <a:pPr>
              <a:lnSpc>
                <a:spcPct val="150000"/>
              </a:lnSpc>
            </a:pPr>
            <a:r>
              <a:rPr lang="zh-CN" altLang="en-US" sz="2400" b="1" dirty="0" smtClean="0">
                <a:solidFill>
                  <a:srgbClr val="C00000"/>
                </a:solidFill>
                <a:latin typeface="黑体" panose="02010609060101010101" pitchFamily="49" charset="-122"/>
                <a:ea typeface="黑体" panose="02010609060101010101" pitchFamily="49" charset="-122"/>
                <a:sym typeface="微软雅黑" pitchFamily="34" charset="-122"/>
              </a:rPr>
              <a:t>五</a:t>
            </a:r>
            <a:r>
              <a:rPr lang="zh-CN" altLang="en-US" sz="2400" b="1" dirty="0" smtClean="0">
                <a:solidFill>
                  <a:srgbClr val="C00000"/>
                </a:solidFill>
                <a:latin typeface="黑体" panose="02010609060101010101" pitchFamily="49" charset="-122"/>
                <a:ea typeface="黑体" panose="02010609060101010101" pitchFamily="49" charset="-122"/>
                <a:sym typeface="微软雅黑" pitchFamily="34" charset="-122"/>
              </a:rPr>
              <a:t>、其他工作</a:t>
            </a:r>
            <a:endParaRPr lang="en-US" altLang="zh-CN" sz="2400" b="1" dirty="0">
              <a:solidFill>
                <a:srgbClr val="C00000"/>
              </a:solidFill>
              <a:latin typeface="黑体" panose="02010609060101010101" pitchFamily="49" charset="-122"/>
              <a:ea typeface="黑体" panose="02010609060101010101" pitchFamily="49" charset="-122"/>
              <a:sym typeface="微软雅黑" pitchFamily="34" charset="-122"/>
            </a:endParaRPr>
          </a:p>
        </p:txBody>
      </p:sp>
      <p:sp>
        <p:nvSpPr>
          <p:cNvPr id="26635" name="椭圆 8"/>
          <p:cNvSpPr>
            <a:spLocks noChangeArrowheads="1"/>
          </p:cNvSpPr>
          <p:nvPr/>
        </p:nvSpPr>
        <p:spPr bwMode="auto">
          <a:xfrm>
            <a:off x="3882175" y="4395048"/>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4" name="页脚占位符 3"/>
          <p:cNvSpPr>
            <a:spLocks noGrp="1"/>
          </p:cNvSpPr>
          <p:nvPr>
            <p:ph type="ftr" sz="quarter" idx="11"/>
          </p:nvPr>
        </p:nvSpPr>
        <p:spPr/>
        <p:txBody>
          <a:body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5" name="灯片编号占位符 4"/>
          <p:cNvSpPr>
            <a:spLocks noGrp="1"/>
          </p:cNvSpPr>
          <p:nvPr>
            <p:ph type="sldNum" sz="quarter" idx="12"/>
          </p:nvPr>
        </p:nvSpPr>
        <p:spPr/>
        <p:txBody>
          <a:bodyPr/>
          <a:lstStyle/>
          <a:p>
            <a:pPr>
              <a:defRPr/>
            </a:pPr>
            <a:fld id="{50A7D6EC-BC01-493E-9D1E-6C7A7B16C25B}" type="slidenum">
              <a:rPr lang="zh-CN" altLang="en-US" smtClean="0"/>
              <a:pPr>
                <a:defRPr/>
              </a:pPr>
              <a:t>2</a:t>
            </a:fld>
            <a:endParaRPr lang="zh-CN" altLang="en-US" sz="1800">
              <a:solidFill>
                <a:schemeClr val="tx1"/>
              </a:solidFill>
              <a:latin typeface="Arial" pitchFamily="34" charset="0"/>
              <a:ea typeface="+mn-ea"/>
            </a:endParaRPr>
          </a:p>
        </p:txBody>
      </p:sp>
      <p:sp>
        <p:nvSpPr>
          <p:cNvPr id="14" name="椭圆 8"/>
          <p:cNvSpPr>
            <a:spLocks noChangeArrowheads="1"/>
          </p:cNvSpPr>
          <p:nvPr/>
        </p:nvSpPr>
        <p:spPr bwMode="auto">
          <a:xfrm>
            <a:off x="3882175" y="4904220"/>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Tree>
    <p:extLst>
      <p:ext uri="{BB962C8B-B14F-4D97-AF65-F5344CB8AC3E}">
        <p14:creationId xmlns:p14="http://schemas.microsoft.com/office/powerpoint/2010/main" val="398634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CDB\Desktop\111.png"/>
          <p:cNvPicPr/>
          <p:nvPr/>
        </p:nvPicPr>
        <p:blipFill>
          <a:blip r:embed="rId2">
            <a:extLst>
              <a:ext uri="{28A0092B-C50C-407E-A947-70E740481C1C}">
                <a14:useLocalDpi xmlns:a14="http://schemas.microsoft.com/office/drawing/2010/main" val="0"/>
              </a:ext>
            </a:extLst>
          </a:blip>
          <a:srcRect/>
          <a:stretch>
            <a:fillRect/>
          </a:stretch>
        </p:blipFill>
        <p:spPr bwMode="auto">
          <a:xfrm>
            <a:off x="1270811" y="1996041"/>
            <a:ext cx="4258310" cy="2736215"/>
          </a:xfrm>
          <a:prstGeom prst="rect">
            <a:avLst/>
          </a:prstGeom>
          <a:noFill/>
          <a:ln>
            <a:solidFill>
              <a:schemeClr val="tx2"/>
            </a:solidFill>
          </a:ln>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20</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1" y="404978"/>
            <a:ext cx="5452767"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三、提额</a:t>
            </a:r>
            <a:r>
              <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rPr>
              <a:t>进度</a:t>
            </a:r>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查询</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12" name="矩形 11"/>
          <p:cNvSpPr/>
          <p:nvPr/>
        </p:nvSpPr>
        <p:spPr>
          <a:xfrm>
            <a:off x="7224409" y="1938487"/>
            <a:ext cx="4215317" cy="1054135"/>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1.</a:t>
            </a:r>
            <a:r>
              <a:rPr lang="zh-CN" altLang="en-US" sz="2000" dirty="0" smtClean="0">
                <a:latin typeface="微软雅黑" panose="020B0503020204020204" charset="-122"/>
                <a:ea typeface="微软雅黑" panose="020B0503020204020204" charset="-122"/>
                <a:cs typeface="Times New Roman" panose="02020603050405020304" pitchFamily="18" charset="0"/>
              </a:rPr>
              <a:t>在</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我</a:t>
            </a:r>
            <a:r>
              <a:rPr lang="zh-CN" altLang="en-US" sz="2000" dirty="0">
                <a:latin typeface="微软雅黑" panose="020B0503020204020204" charset="-122"/>
                <a:ea typeface="微软雅黑" panose="020B0503020204020204" charset="-122"/>
                <a:cs typeface="Times New Roman" panose="02020603050405020304" pitchFamily="18" charset="0"/>
              </a:rPr>
              <a:t>的</a:t>
            </a:r>
            <a:r>
              <a:rPr lang="zh-CN" altLang="en-US" sz="2000" dirty="0" smtClean="0">
                <a:latin typeface="微软雅黑" panose="020B0503020204020204" charset="-122"/>
                <a:ea typeface="微软雅黑" panose="020B0503020204020204" charset="-122"/>
                <a:cs typeface="Times New Roman" panose="02020603050405020304" pitchFamily="18" charset="0"/>
              </a:rPr>
              <a:t>贷款</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页签中，</a:t>
            </a:r>
            <a:r>
              <a:rPr lang="zh-CN" altLang="en-US" sz="2000" dirty="0">
                <a:latin typeface="微软雅黑" panose="020B0503020204020204" charset="-122"/>
                <a:ea typeface="微软雅黑" panose="020B0503020204020204" charset="-122"/>
                <a:cs typeface="Times New Roman" panose="02020603050405020304" pitchFamily="18" charset="0"/>
              </a:rPr>
              <a:t>已完成提额申请（认证成功）的合同</a:t>
            </a:r>
            <a:r>
              <a:rPr lang="zh-CN" altLang="en-US" sz="2000" dirty="0" smtClean="0">
                <a:latin typeface="微软雅黑" panose="020B0503020204020204" charset="-122"/>
                <a:ea typeface="微软雅黑" panose="020B0503020204020204" charset="-122"/>
                <a:cs typeface="Times New Roman" panose="02020603050405020304" pitchFamily="18" charset="0"/>
              </a:rPr>
              <a:t>显示为“审批中”</a:t>
            </a:r>
            <a:r>
              <a:rPr lang="zh-CN" altLang="en-US" sz="2000" dirty="0">
                <a:latin typeface="微软雅黑" panose="020B0503020204020204" charset="-122"/>
                <a:ea typeface="微软雅黑" panose="020B0503020204020204" charset="-122"/>
                <a:cs typeface="Times New Roman" panose="02020603050405020304" pitchFamily="18" charset="0"/>
              </a:rPr>
              <a:t>。</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8" name="直接连接符 7"/>
          <p:cNvCxnSpPr/>
          <p:nvPr/>
        </p:nvCxnSpPr>
        <p:spPr bwMode="auto">
          <a:xfrm flipV="1">
            <a:off x="4241260" y="2166027"/>
            <a:ext cx="3054485" cy="1198121"/>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 name="矩形 8"/>
          <p:cNvSpPr/>
          <p:nvPr/>
        </p:nvSpPr>
        <p:spPr bwMode="auto">
          <a:xfrm>
            <a:off x="1695449" y="2344611"/>
            <a:ext cx="428017" cy="2135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291512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Users\CDB\Desktop\111.png"/>
          <p:cNvPicPr/>
          <p:nvPr/>
        </p:nvPicPr>
        <p:blipFill>
          <a:blip r:embed="rId2">
            <a:extLst>
              <a:ext uri="{28A0092B-C50C-407E-A947-70E740481C1C}">
                <a14:useLocalDpi xmlns:a14="http://schemas.microsoft.com/office/drawing/2010/main" val="0"/>
              </a:ext>
            </a:extLst>
          </a:blip>
          <a:srcRect/>
          <a:stretch>
            <a:fillRect/>
          </a:stretch>
        </p:blipFill>
        <p:spPr bwMode="auto">
          <a:xfrm>
            <a:off x="1387924" y="1580739"/>
            <a:ext cx="9325462" cy="2839263"/>
          </a:xfrm>
          <a:prstGeom prst="rect">
            <a:avLst/>
          </a:prstGeom>
          <a:noFill/>
          <a:ln>
            <a:solidFill>
              <a:schemeClr val="tx2"/>
            </a:solidFill>
          </a:ln>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21</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1" y="404978"/>
            <a:ext cx="5452767"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三、提额</a:t>
            </a:r>
            <a:r>
              <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rPr>
              <a:t>进度</a:t>
            </a:r>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查询</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12" name="矩形 11"/>
          <p:cNvSpPr/>
          <p:nvPr/>
        </p:nvSpPr>
        <p:spPr>
          <a:xfrm>
            <a:off x="1783457" y="4809108"/>
            <a:ext cx="8741861" cy="733534"/>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2.</a:t>
            </a:r>
            <a:r>
              <a:rPr lang="zh-CN" altLang="en-US" sz="2000" dirty="0">
                <a:latin typeface="微软雅黑" panose="020B0503020204020204" charset="-122"/>
                <a:ea typeface="微软雅黑" panose="020B0503020204020204" charset="-122"/>
                <a:cs typeface="Times New Roman" panose="02020603050405020304" pitchFamily="18" charset="0"/>
              </a:rPr>
              <a:t>如果需要查询合同提额申请记录，可点击首页</a:t>
            </a:r>
            <a:r>
              <a:rPr lang="zh-CN" altLang="en-US" sz="2000" dirty="0" smtClean="0">
                <a:latin typeface="微软雅黑" panose="020B0503020204020204" charset="-122"/>
                <a:ea typeface="微软雅黑" panose="020B0503020204020204" charset="-122"/>
                <a:cs typeface="Times New Roman" panose="02020603050405020304" pitchFamily="18" charset="0"/>
              </a:rPr>
              <a:t>的</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贷款</a:t>
            </a:r>
            <a:r>
              <a:rPr lang="zh-CN" altLang="en-US" sz="2000" dirty="0">
                <a:latin typeface="微软雅黑" panose="020B0503020204020204" charset="-122"/>
                <a:ea typeface="微软雅黑" panose="020B0503020204020204" charset="-122"/>
                <a:cs typeface="Times New Roman" panose="02020603050405020304" pitchFamily="18" charset="0"/>
              </a:rPr>
              <a:t>提额</a:t>
            </a:r>
            <a:r>
              <a:rPr lang="zh-CN" altLang="en-US" sz="2000" dirty="0" smtClean="0">
                <a:latin typeface="微软雅黑" panose="020B0503020204020204" charset="-122"/>
                <a:ea typeface="微软雅黑" panose="020B0503020204020204" charset="-122"/>
                <a:cs typeface="Times New Roman" panose="02020603050405020304" pitchFamily="18" charset="0"/>
              </a:rPr>
              <a:t>申请</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菜单</a:t>
            </a:r>
            <a:r>
              <a:rPr lang="zh-CN" altLang="en-US" sz="2000" dirty="0">
                <a:latin typeface="微软雅黑" panose="020B0503020204020204" charset="-122"/>
                <a:ea typeface="微软雅黑" panose="020B0503020204020204" charset="-122"/>
                <a:cs typeface="Times New Roman" panose="02020603050405020304" pitchFamily="18" charset="0"/>
              </a:rPr>
              <a:t>模块，认证成功的合同申请状态</a:t>
            </a:r>
            <a:r>
              <a:rPr lang="zh-CN" altLang="en-US" sz="2000" dirty="0" smtClean="0">
                <a:latin typeface="微软雅黑" panose="020B0503020204020204" charset="-122"/>
                <a:ea typeface="微软雅黑" panose="020B0503020204020204" charset="-122"/>
                <a:cs typeface="Times New Roman" panose="02020603050405020304" pitchFamily="18" charset="0"/>
              </a:rPr>
              <a:t>为“通过</a:t>
            </a:r>
            <a:r>
              <a:rPr lang="zh-CN" altLang="en-US" sz="2000" dirty="0">
                <a:latin typeface="微软雅黑" panose="020B0503020204020204" charset="-122"/>
                <a:ea typeface="微软雅黑" panose="020B0503020204020204" charset="-122"/>
                <a:cs typeface="Times New Roman" panose="02020603050405020304" pitchFamily="18" charset="0"/>
              </a:rPr>
              <a:t>，待分行审批”。</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8" name="直接连接符 7"/>
          <p:cNvCxnSpPr/>
          <p:nvPr/>
        </p:nvCxnSpPr>
        <p:spPr bwMode="auto">
          <a:xfrm flipH="1">
            <a:off x="2094681" y="3800268"/>
            <a:ext cx="7166042" cy="1011676"/>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0" name="矩形 19"/>
          <p:cNvSpPr/>
          <p:nvPr/>
        </p:nvSpPr>
        <p:spPr bwMode="auto">
          <a:xfrm>
            <a:off x="1866897" y="1929564"/>
            <a:ext cx="428017" cy="2135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912900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DB\Desktop\生源地助学贷款系统.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11" y="1623505"/>
            <a:ext cx="7675156" cy="4362247"/>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22</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1" y="404978"/>
            <a:ext cx="5452767"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三、提额</a:t>
            </a:r>
            <a:r>
              <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rPr>
              <a:t>进度</a:t>
            </a:r>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查询</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12" name="矩形 11"/>
          <p:cNvSpPr/>
          <p:nvPr/>
        </p:nvSpPr>
        <p:spPr>
          <a:xfrm>
            <a:off x="8385296" y="2318167"/>
            <a:ext cx="3320322" cy="1374735"/>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0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提额</a:t>
            </a:r>
            <a:r>
              <a:rPr lang="zh-CN" altLang="zh-CN" sz="2000" dirty="0" smtClean="0">
                <a:latin typeface="微软雅黑" panose="020B0503020204020204" pitchFamily="34" charset="-122"/>
                <a:ea typeface="微软雅黑" panose="020B0503020204020204" pitchFamily="34" charset="-122"/>
              </a:rPr>
              <a:t>审批</a:t>
            </a:r>
            <a:r>
              <a:rPr lang="zh-CN" altLang="zh-CN" sz="2000" dirty="0">
                <a:latin typeface="微软雅黑" panose="020B0503020204020204" pitchFamily="34" charset="-122"/>
                <a:ea typeface="微软雅黑" panose="020B0503020204020204" pitchFamily="34" charset="-122"/>
              </a:rPr>
              <a:t>通过</a:t>
            </a:r>
            <a:r>
              <a:rPr lang="zh-CN" altLang="zh-CN" sz="2000" dirty="0" smtClean="0">
                <a:latin typeface="微软雅黑" panose="020B0503020204020204" pitchFamily="34" charset="-122"/>
                <a:ea typeface="微软雅黑" panose="020B0503020204020204" pitchFamily="34" charset="-122"/>
              </a:rPr>
              <a:t>后</a:t>
            </a:r>
            <a:r>
              <a:rPr lang="zh-CN" altLang="en-US" sz="2000" dirty="0" smtClean="0">
                <a:latin typeface="微软雅黑" panose="020B0503020204020204" pitchFamily="34" charset="-122"/>
                <a:ea typeface="微软雅黑" panose="020B0503020204020204" pitchFamily="34" charset="-122"/>
              </a:rPr>
              <a:t>，贷款状态</a:t>
            </a:r>
            <a:r>
              <a:rPr lang="zh-CN" altLang="zh-CN" sz="2000" dirty="0" smtClean="0">
                <a:latin typeface="微软雅黑" panose="020B0503020204020204" pitchFamily="34" charset="-122"/>
                <a:ea typeface="微软雅黑" panose="020B0503020204020204" pitchFamily="34" charset="-122"/>
              </a:rPr>
              <a:t>会</a:t>
            </a:r>
            <a:r>
              <a:rPr lang="zh-CN" altLang="zh-CN" sz="2000" dirty="0">
                <a:latin typeface="微软雅黑" panose="020B0503020204020204" pitchFamily="34" charset="-122"/>
                <a:ea typeface="微软雅黑" panose="020B0503020204020204" pitchFamily="34" charset="-122"/>
              </a:rPr>
              <a:t>在首页</a:t>
            </a:r>
            <a:r>
              <a:rPr lang="zh-CN" altLang="zh-CN" sz="2000" dirty="0" smtClean="0">
                <a:latin typeface="微软雅黑" panose="020B0503020204020204" pitchFamily="34" charset="-122"/>
                <a:ea typeface="微软雅黑" panose="020B0503020204020204" pitchFamily="34" charset="-122"/>
              </a:rPr>
              <a:t>的</a:t>
            </a:r>
            <a:r>
              <a:rPr lang="zh-CN" altLang="en-US" sz="2000" dirty="0" smtClean="0">
                <a:latin typeface="微软雅黑" panose="020B0503020204020204" pitchFamily="34" charset="-122"/>
                <a:ea typeface="微软雅黑" panose="020B0503020204020204" pitchFamily="34" charset="-122"/>
              </a:rPr>
              <a:t>“申请进度”</a:t>
            </a:r>
            <a:r>
              <a:rPr lang="zh-CN" altLang="zh-CN" sz="2000" dirty="0" smtClean="0">
                <a:latin typeface="微软雅黑" panose="020B0503020204020204" pitchFamily="34" charset="-122"/>
                <a:ea typeface="微软雅黑" panose="020B0503020204020204" pitchFamily="34" charset="-122"/>
              </a:rPr>
              <a:t>中展示</a:t>
            </a:r>
            <a:r>
              <a:rPr lang="zh-CN" altLang="en-US" sz="2000" dirty="0" smtClean="0">
                <a:latin typeface="微软雅黑" panose="020B0503020204020204" pitchFamily="34" charset="-122"/>
                <a:ea typeface="微软雅黑" panose="020B0503020204020204" pitchFamily="34" charset="-122"/>
              </a:rPr>
              <a:t>为“审批通过（待发放）”</a:t>
            </a:r>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8" name="直接连接符 7"/>
          <p:cNvCxnSpPr/>
          <p:nvPr/>
        </p:nvCxnSpPr>
        <p:spPr bwMode="auto">
          <a:xfrm flipH="1">
            <a:off x="6689386" y="2568102"/>
            <a:ext cx="1747737" cy="1970831"/>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1" name="矩形 10"/>
          <p:cNvSpPr/>
          <p:nvPr/>
        </p:nvSpPr>
        <p:spPr bwMode="auto">
          <a:xfrm>
            <a:off x="5090807" y="4538933"/>
            <a:ext cx="1598579" cy="42281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3" name="矩形 12"/>
          <p:cNvSpPr/>
          <p:nvPr/>
        </p:nvSpPr>
        <p:spPr bwMode="auto">
          <a:xfrm>
            <a:off x="1036803" y="2104649"/>
            <a:ext cx="428017" cy="2135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1582115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23</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四、常见问题</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8" name="矩形 7"/>
          <p:cNvSpPr/>
          <p:nvPr/>
        </p:nvSpPr>
        <p:spPr>
          <a:xfrm>
            <a:off x="1271081" y="3666625"/>
            <a:ext cx="10103795" cy="1695336"/>
          </a:xfrm>
          <a:prstGeom prst="rect">
            <a:avLst/>
          </a:prstGeom>
        </p:spPr>
        <p:txBody>
          <a:bodyPr wrap="square">
            <a:spAutoFit/>
          </a:bodyPr>
          <a:lstStyle/>
          <a:p>
            <a:pPr marL="342900" indent="-342900">
              <a:lnSpc>
                <a:spcPts val="2500"/>
              </a:lnSpc>
              <a:buFont typeface="Wingdings" panose="05000000000000000000" pitchFamily="2" charset="2"/>
              <a:buChar char="l"/>
            </a:pPr>
            <a:r>
              <a:rPr lang="zh-CN" altLang="en-US" sz="2000" b="1" dirty="0">
                <a:solidFill>
                  <a:srgbClr val="00B0F0"/>
                </a:solidFill>
                <a:latin typeface="微软雅黑" panose="020B0503020204020204" charset="-122"/>
                <a:ea typeface="微软雅黑" panose="020B0503020204020204" charset="-122"/>
                <a:cs typeface="Times New Roman" panose="02020603050405020304" pitchFamily="18" charset="0"/>
              </a:rPr>
              <a:t>提额申请提交后</a:t>
            </a:r>
            <a:r>
              <a:rPr lang="zh-CN" altLang="en-US" sz="2000" b="1" dirty="0">
                <a:solidFill>
                  <a:srgbClr val="00B0F0"/>
                </a:solidFill>
                <a:latin typeface="微软雅黑" panose="020B0503020204020204" charset="-122"/>
                <a:ea typeface="微软雅黑" panose="020B0503020204020204" charset="-122"/>
                <a:cs typeface="Times New Roman" panose="02020603050405020304" pitchFamily="18" charset="0"/>
              </a:rPr>
              <a:t>，还</a:t>
            </a:r>
            <a:r>
              <a:rPr lang="zh-CN" altLang="en-US" sz="2000" b="1" dirty="0">
                <a:solidFill>
                  <a:srgbClr val="00B0F0"/>
                </a:solidFill>
                <a:latin typeface="微软雅黑" panose="020B0503020204020204" charset="-122"/>
                <a:ea typeface="微软雅黑" panose="020B0503020204020204" charset="-122"/>
                <a:cs typeface="Times New Roman" panose="02020603050405020304" pitchFamily="18" charset="0"/>
              </a:rPr>
              <a:t>需要重新签订助学贷款借款合同吗？</a:t>
            </a:r>
            <a:endParaRPr lang="en-US" altLang="zh-CN" sz="2000" b="1" dirty="0">
              <a:solidFill>
                <a:srgbClr val="00B0F0"/>
              </a:solidFill>
              <a:latin typeface="微软雅黑" panose="020B0503020204020204" charset="-122"/>
              <a:ea typeface="微软雅黑" panose="020B0503020204020204" charset="-122"/>
              <a:cs typeface="Times New Roman" panose="02020603050405020304" pitchFamily="18" charset="0"/>
            </a:endParaRPr>
          </a:p>
          <a:p>
            <a:pPr indent="357188">
              <a:lnSpc>
                <a:spcPts val="2500"/>
              </a:lnSpc>
            </a:pPr>
            <a:endParaRPr lang="en-US" altLang="zh-CN" sz="2000" b="1" dirty="0" smtClean="0">
              <a:latin typeface="微软雅黑" panose="020B0503020204020204" charset="-122"/>
              <a:ea typeface="微软雅黑" panose="020B0503020204020204" charset="-122"/>
              <a:cs typeface="Times New Roman" panose="02020603050405020304" pitchFamily="18" charset="0"/>
            </a:endParaRPr>
          </a:p>
          <a:p>
            <a:pPr indent="357188">
              <a:lnSpc>
                <a:spcPts val="2500"/>
              </a:lnSpc>
            </a:pPr>
            <a:r>
              <a:rPr lang="zh-CN" altLang="en-US" sz="2000" b="1" dirty="0" smtClean="0">
                <a:latin typeface="微软雅黑" panose="020B0503020204020204" charset="-122"/>
                <a:ea typeface="微软雅黑" panose="020B0503020204020204" charset="-122"/>
                <a:cs typeface="Times New Roman" panose="02020603050405020304" pitchFamily="18" charset="0"/>
              </a:rPr>
              <a:t>不需要。</a:t>
            </a:r>
            <a:endParaRPr lang="en-US" altLang="zh-CN" sz="2000" b="1" dirty="0" smtClean="0">
              <a:latin typeface="微软雅黑" panose="020B0503020204020204" charset="-122"/>
              <a:ea typeface="微软雅黑" panose="020B0503020204020204" charset="-122"/>
              <a:cs typeface="Times New Roman" panose="02020603050405020304" pitchFamily="18" charset="0"/>
            </a:endParaRPr>
          </a:p>
          <a:p>
            <a:pPr indent="357188">
              <a:lnSpc>
                <a:spcPts val="2500"/>
              </a:lnSpc>
            </a:pPr>
            <a:r>
              <a:rPr lang="zh-CN" altLang="en-US" sz="2000" dirty="0" smtClean="0">
                <a:latin typeface="微软雅黑" panose="020B0503020204020204" charset="-122"/>
                <a:ea typeface="微软雅黑" panose="020B0503020204020204" charset="-122"/>
                <a:cs typeface="Times New Roman" panose="02020603050405020304" pitchFamily="18" charset="0"/>
              </a:rPr>
              <a:t>提额申请单将作为学生</a:t>
            </a:r>
            <a:r>
              <a:rPr lang="en-US" altLang="zh-CN" sz="2000" dirty="0" smtClean="0">
                <a:latin typeface="微软雅黑" panose="020B0503020204020204" charset="-122"/>
                <a:ea typeface="微软雅黑" panose="020B0503020204020204" charset="-122"/>
                <a:cs typeface="Times New Roman" panose="02020603050405020304" pitchFamily="18" charset="0"/>
              </a:rPr>
              <a:t>2021</a:t>
            </a:r>
            <a:r>
              <a:rPr lang="zh-CN" altLang="en-US" sz="2000" dirty="0" smtClean="0">
                <a:latin typeface="微软雅黑" panose="020B0503020204020204" charset="-122"/>
                <a:ea typeface="微软雅黑" panose="020B0503020204020204" charset="-122"/>
                <a:cs typeface="Times New Roman" panose="02020603050405020304" pitchFamily="18" charset="0"/>
              </a:rPr>
              <a:t>年助学贷款合同的附件，与合同享有同等法律效力，无需重新签订合同。</a:t>
            </a:r>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9" name="矩形 8"/>
          <p:cNvSpPr/>
          <p:nvPr/>
        </p:nvSpPr>
        <p:spPr>
          <a:xfrm>
            <a:off x="1271081" y="1432506"/>
            <a:ext cx="10103795" cy="1374735"/>
          </a:xfrm>
          <a:prstGeom prst="rect">
            <a:avLst/>
          </a:prstGeom>
        </p:spPr>
        <p:txBody>
          <a:bodyPr wrap="square">
            <a:spAutoFit/>
          </a:bodyPr>
          <a:lstStyle/>
          <a:p>
            <a:pPr marL="342900" indent="-342900">
              <a:lnSpc>
                <a:spcPts val="2500"/>
              </a:lnSpc>
              <a:buFont typeface="Wingdings" panose="05000000000000000000" pitchFamily="2" charset="2"/>
              <a:buChar char="l"/>
            </a:pPr>
            <a:r>
              <a:rPr lang="zh-CN" altLang="en-US" sz="2000" b="1" dirty="0" smtClean="0">
                <a:solidFill>
                  <a:srgbClr val="00B0F0"/>
                </a:solidFill>
                <a:latin typeface="微软雅黑" panose="020B0503020204020204" charset="-122"/>
                <a:ea typeface="微软雅黑" panose="020B0503020204020204" charset="-122"/>
                <a:cs typeface="Times New Roman" panose="02020603050405020304" pitchFamily="18" charset="0"/>
              </a:rPr>
              <a:t>提额申请需要</a:t>
            </a:r>
            <a:r>
              <a:rPr lang="zh-CN" altLang="en-US" sz="2000" b="1" dirty="0">
                <a:solidFill>
                  <a:srgbClr val="00B0F0"/>
                </a:solidFill>
                <a:latin typeface="微软雅黑" panose="020B0503020204020204" charset="-122"/>
                <a:ea typeface="微软雅黑" panose="020B0503020204020204" charset="-122"/>
                <a:cs typeface="Times New Roman" panose="02020603050405020304" pitchFamily="18" charset="0"/>
              </a:rPr>
              <a:t>到县级资助中心现场办理吗？</a:t>
            </a:r>
            <a:endParaRPr lang="en-US" altLang="zh-CN" sz="2000" b="1" dirty="0">
              <a:solidFill>
                <a:srgbClr val="00B0F0"/>
              </a:solidFill>
              <a:latin typeface="微软雅黑" panose="020B0503020204020204" charset="-122"/>
              <a:ea typeface="微软雅黑" panose="020B0503020204020204" charset="-122"/>
              <a:cs typeface="Times New Roman" panose="02020603050405020304" pitchFamily="18" charset="0"/>
            </a:endParaRPr>
          </a:p>
          <a:p>
            <a:pPr indent="357188">
              <a:lnSpc>
                <a:spcPts val="2500"/>
              </a:lnSpc>
            </a:pPr>
            <a:endParaRPr lang="en-US" altLang="zh-CN" sz="2000" b="1" dirty="0" smtClean="0">
              <a:latin typeface="微软雅黑" panose="020B0503020204020204" charset="-122"/>
              <a:ea typeface="微软雅黑" panose="020B0503020204020204" charset="-122"/>
              <a:cs typeface="Times New Roman" panose="02020603050405020304" pitchFamily="18" charset="0"/>
            </a:endParaRPr>
          </a:p>
          <a:p>
            <a:pPr indent="357188">
              <a:lnSpc>
                <a:spcPts val="2500"/>
              </a:lnSpc>
            </a:pPr>
            <a:r>
              <a:rPr lang="zh-CN" altLang="en-US" sz="2000" b="1" dirty="0" smtClean="0">
                <a:latin typeface="微软雅黑" panose="020B0503020204020204" charset="-122"/>
                <a:ea typeface="微软雅黑" panose="020B0503020204020204" charset="-122"/>
                <a:cs typeface="Times New Roman" panose="02020603050405020304" pitchFamily="18" charset="0"/>
              </a:rPr>
              <a:t>不需要。</a:t>
            </a:r>
            <a:endParaRPr lang="en-US" altLang="zh-CN" sz="2000" b="1" dirty="0" smtClean="0">
              <a:latin typeface="微软雅黑" panose="020B0503020204020204" charset="-122"/>
              <a:ea typeface="微软雅黑" panose="020B0503020204020204" charset="-122"/>
              <a:cs typeface="Times New Roman" panose="02020603050405020304" pitchFamily="18" charset="0"/>
            </a:endParaRPr>
          </a:p>
          <a:p>
            <a:pPr indent="357188">
              <a:lnSpc>
                <a:spcPts val="2500"/>
              </a:lnSpc>
            </a:pPr>
            <a:r>
              <a:rPr lang="zh-CN" altLang="en-US" sz="2000" dirty="0" smtClean="0">
                <a:latin typeface="微软雅黑" panose="020B0503020204020204" charset="-122"/>
                <a:ea typeface="微软雅黑" panose="020B0503020204020204" charset="-122"/>
                <a:cs typeface="Times New Roman" panose="02020603050405020304" pitchFamily="18" charset="0"/>
              </a:rPr>
              <a:t>按上述介绍，在线申请办理即可。</a:t>
            </a:r>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3607171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24</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四、常见问题</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8" name="矩形 7"/>
          <p:cNvSpPr/>
          <p:nvPr/>
        </p:nvSpPr>
        <p:spPr>
          <a:xfrm>
            <a:off x="1271081" y="3666625"/>
            <a:ext cx="10103795" cy="2015936"/>
          </a:xfrm>
          <a:prstGeom prst="rect">
            <a:avLst/>
          </a:prstGeom>
        </p:spPr>
        <p:txBody>
          <a:bodyPr wrap="square">
            <a:spAutoFit/>
          </a:bodyPr>
          <a:lstStyle/>
          <a:p>
            <a:pPr marL="342900" indent="-342900">
              <a:lnSpc>
                <a:spcPts val="2500"/>
              </a:lnSpc>
              <a:buFont typeface="Wingdings" panose="05000000000000000000" pitchFamily="2" charset="2"/>
              <a:buChar char="l"/>
            </a:pPr>
            <a:r>
              <a:rPr lang="zh-CN" altLang="en-US" sz="2000" b="1" dirty="0">
                <a:solidFill>
                  <a:srgbClr val="00B0F0"/>
                </a:solidFill>
                <a:latin typeface="微软雅黑" panose="020B0503020204020204" charset="-122"/>
                <a:ea typeface="微软雅黑" panose="020B0503020204020204" charset="-122"/>
                <a:cs typeface="Times New Roman" panose="02020603050405020304" pitchFamily="18" charset="0"/>
              </a:rPr>
              <a:t>已经按新限额申请的合同能不能申请提额？</a:t>
            </a:r>
            <a:endParaRPr lang="en-US" altLang="zh-CN" sz="2000" b="1" dirty="0">
              <a:solidFill>
                <a:srgbClr val="00B0F0"/>
              </a:solidFill>
              <a:latin typeface="微软雅黑" panose="020B0503020204020204" charset="-122"/>
              <a:ea typeface="微软雅黑" panose="020B0503020204020204" charset="-122"/>
              <a:cs typeface="Times New Roman" panose="02020603050405020304" pitchFamily="18" charset="0"/>
            </a:endParaRPr>
          </a:p>
          <a:p>
            <a:pPr indent="357188">
              <a:lnSpc>
                <a:spcPts val="2500"/>
              </a:lnSpc>
            </a:pPr>
            <a:endParaRPr lang="en-US" altLang="zh-CN" sz="2000" b="1" dirty="0" smtClean="0">
              <a:latin typeface="微软雅黑" panose="020B0503020204020204" charset="-122"/>
              <a:ea typeface="微软雅黑" panose="020B0503020204020204" charset="-122"/>
              <a:cs typeface="Times New Roman" panose="02020603050405020304" pitchFamily="18" charset="0"/>
            </a:endParaRPr>
          </a:p>
          <a:p>
            <a:pPr indent="357188">
              <a:lnSpc>
                <a:spcPts val="2500"/>
              </a:lnSpc>
            </a:pPr>
            <a:r>
              <a:rPr lang="zh-CN" altLang="en-US" sz="2000" b="1" dirty="0">
                <a:latin typeface="微软雅黑" panose="020B0503020204020204" charset="-122"/>
                <a:ea typeface="微软雅黑" panose="020B0503020204020204" charset="-122"/>
                <a:cs typeface="Times New Roman" panose="02020603050405020304" pitchFamily="18" charset="0"/>
              </a:rPr>
              <a:t>可以</a:t>
            </a:r>
            <a:r>
              <a:rPr lang="zh-CN" altLang="en-US" sz="2000" b="1" dirty="0" smtClean="0">
                <a:latin typeface="微软雅黑" panose="020B0503020204020204" charset="-122"/>
                <a:ea typeface="微软雅黑" panose="020B0503020204020204" charset="-122"/>
                <a:cs typeface="Times New Roman" panose="02020603050405020304" pitchFamily="18" charset="0"/>
              </a:rPr>
              <a:t>。</a:t>
            </a:r>
            <a:endParaRPr lang="en-US" altLang="zh-CN" sz="2000" b="1" dirty="0" smtClean="0">
              <a:latin typeface="微软雅黑" panose="020B0503020204020204" charset="-122"/>
              <a:ea typeface="微软雅黑" panose="020B0503020204020204" charset="-122"/>
              <a:cs typeface="Times New Roman" panose="02020603050405020304" pitchFamily="18" charset="0"/>
            </a:endParaRPr>
          </a:p>
          <a:p>
            <a:pPr indent="357188">
              <a:lnSpc>
                <a:spcPts val="2500"/>
              </a:lnSpc>
            </a:pPr>
            <a:r>
              <a:rPr lang="zh-CN" altLang="en-US" sz="2000" dirty="0" smtClean="0">
                <a:latin typeface="微软雅黑" panose="020B0503020204020204" charset="-122"/>
                <a:ea typeface="微软雅黑" panose="020B0503020204020204" charset="-122"/>
                <a:cs typeface="Times New Roman" panose="02020603050405020304" pitchFamily="18" charset="0"/>
              </a:rPr>
              <a:t>比如说，某本科生已经于今年</a:t>
            </a:r>
            <a:r>
              <a:rPr lang="en-US" altLang="zh-CN" sz="2000" dirty="0" smtClean="0">
                <a:latin typeface="微软雅黑" panose="020B0503020204020204" charset="-122"/>
                <a:ea typeface="微软雅黑" panose="020B0503020204020204" charset="-122"/>
                <a:cs typeface="Times New Roman" panose="02020603050405020304" pitchFamily="18" charset="0"/>
              </a:rPr>
              <a:t>9</a:t>
            </a:r>
            <a:r>
              <a:rPr lang="zh-CN" altLang="en-US" sz="2000" dirty="0" smtClean="0">
                <a:latin typeface="微软雅黑" panose="020B0503020204020204" charset="-122"/>
                <a:ea typeface="微软雅黑" panose="020B0503020204020204" charset="-122"/>
                <a:cs typeface="Times New Roman" panose="02020603050405020304" pitchFamily="18" charset="0"/>
              </a:rPr>
              <a:t>月</a:t>
            </a:r>
            <a:r>
              <a:rPr lang="en-US" altLang="zh-CN" sz="2000" dirty="0" smtClean="0">
                <a:latin typeface="微软雅黑" panose="020B0503020204020204" charset="-122"/>
                <a:ea typeface="微软雅黑" panose="020B0503020204020204" charset="-122"/>
                <a:cs typeface="Times New Roman" panose="02020603050405020304" pitchFamily="18" charset="0"/>
              </a:rPr>
              <a:t>14</a:t>
            </a:r>
            <a:r>
              <a:rPr lang="zh-CN" altLang="en-US" sz="2000" dirty="0" smtClean="0">
                <a:latin typeface="微软雅黑" panose="020B0503020204020204" charset="-122"/>
                <a:ea typeface="微软雅黑" panose="020B0503020204020204" charset="-122"/>
                <a:cs typeface="Times New Roman" panose="02020603050405020304" pitchFamily="18" charset="0"/>
              </a:rPr>
              <a:t>日申请了</a:t>
            </a:r>
            <a:r>
              <a:rPr lang="en-US" altLang="zh-CN" sz="2000" dirty="0" smtClean="0">
                <a:latin typeface="微软雅黑" panose="020B0503020204020204" charset="-122"/>
                <a:ea typeface="微软雅黑" panose="020B0503020204020204" charset="-122"/>
                <a:cs typeface="Times New Roman" panose="02020603050405020304" pitchFamily="18" charset="0"/>
              </a:rPr>
              <a:t>10000</a:t>
            </a:r>
            <a:r>
              <a:rPr lang="zh-CN" altLang="en-US" sz="2000" dirty="0" smtClean="0">
                <a:latin typeface="微软雅黑" panose="020B0503020204020204" charset="-122"/>
                <a:ea typeface="微软雅黑" panose="020B0503020204020204" charset="-122"/>
                <a:cs typeface="Times New Roman" panose="02020603050405020304" pitchFamily="18" charset="0"/>
              </a:rPr>
              <a:t>元的助学贷款，后由于住宿费增加，需要多申请</a:t>
            </a:r>
            <a:r>
              <a:rPr lang="en-US" altLang="zh-CN" sz="2000" dirty="0" smtClean="0">
                <a:latin typeface="微软雅黑" panose="020B0503020204020204" charset="-122"/>
                <a:ea typeface="微软雅黑" panose="020B0503020204020204" charset="-122"/>
                <a:cs typeface="Times New Roman" panose="02020603050405020304" pitchFamily="18" charset="0"/>
              </a:rPr>
              <a:t>2000</a:t>
            </a:r>
            <a:r>
              <a:rPr lang="zh-CN" altLang="en-US" sz="2000" dirty="0" smtClean="0">
                <a:latin typeface="微软雅黑" panose="020B0503020204020204" charset="-122"/>
                <a:ea typeface="微软雅黑" panose="020B0503020204020204" charset="-122"/>
                <a:cs typeface="Times New Roman" panose="02020603050405020304" pitchFamily="18" charset="0"/>
              </a:rPr>
              <a:t>元，仍然可以通过提额功能，申请</a:t>
            </a:r>
            <a:r>
              <a:rPr lang="en-US" altLang="zh-CN" sz="2000" dirty="0" smtClean="0">
                <a:latin typeface="微软雅黑" panose="020B0503020204020204" charset="-122"/>
                <a:ea typeface="微软雅黑" panose="020B0503020204020204" charset="-122"/>
                <a:cs typeface="Times New Roman" panose="02020603050405020304" pitchFamily="18" charset="0"/>
              </a:rPr>
              <a:t>12000</a:t>
            </a:r>
            <a:r>
              <a:rPr lang="zh-CN" altLang="en-US" sz="2000" dirty="0" smtClean="0">
                <a:latin typeface="微软雅黑" panose="020B0503020204020204" charset="-122"/>
                <a:ea typeface="微软雅黑" panose="020B0503020204020204" charset="-122"/>
                <a:cs typeface="Times New Roman" panose="02020603050405020304" pitchFamily="18" charset="0"/>
              </a:rPr>
              <a:t>元的助学贷款。但提额只能操作一次，且操作</a:t>
            </a:r>
            <a:r>
              <a:rPr lang="zh-CN" altLang="en-US" sz="2000" smtClean="0">
                <a:latin typeface="微软雅黑" panose="020B0503020204020204" charset="-122"/>
                <a:ea typeface="微软雅黑" panose="020B0503020204020204" charset="-122"/>
                <a:cs typeface="Times New Roman" panose="02020603050405020304" pitchFamily="18" charset="0"/>
              </a:rPr>
              <a:t>后无法变更</a:t>
            </a:r>
            <a:r>
              <a:rPr lang="zh-CN" altLang="en-US" sz="2000" dirty="0" smtClean="0">
                <a:latin typeface="微软雅黑" panose="020B0503020204020204" charset="-122"/>
                <a:ea typeface="微软雅黑" panose="020B0503020204020204" charset="-122"/>
                <a:cs typeface="Times New Roman" panose="02020603050405020304" pitchFamily="18" charset="0"/>
              </a:rPr>
              <a:t>。</a:t>
            </a:r>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9" name="矩形 8"/>
          <p:cNvSpPr/>
          <p:nvPr/>
        </p:nvSpPr>
        <p:spPr>
          <a:xfrm>
            <a:off x="1271081" y="1432506"/>
            <a:ext cx="10103795" cy="1695336"/>
          </a:xfrm>
          <a:prstGeom prst="rect">
            <a:avLst/>
          </a:prstGeom>
        </p:spPr>
        <p:txBody>
          <a:bodyPr wrap="square">
            <a:spAutoFit/>
          </a:bodyPr>
          <a:lstStyle/>
          <a:p>
            <a:pPr marL="342900" indent="-342900">
              <a:lnSpc>
                <a:spcPts val="2500"/>
              </a:lnSpc>
              <a:buFont typeface="Wingdings" panose="05000000000000000000" pitchFamily="2" charset="2"/>
              <a:buChar char="l"/>
            </a:pPr>
            <a:r>
              <a:rPr lang="zh-CN" altLang="en-US" sz="2000" b="1" dirty="0" smtClean="0">
                <a:solidFill>
                  <a:srgbClr val="00B0F0"/>
                </a:solidFill>
                <a:latin typeface="微软雅黑" panose="020B0503020204020204" charset="-122"/>
                <a:ea typeface="微软雅黑" panose="020B0503020204020204" charset="-122"/>
                <a:cs typeface="Times New Roman" panose="02020603050405020304" pitchFamily="18" charset="0"/>
              </a:rPr>
              <a:t>已经</a:t>
            </a:r>
            <a:r>
              <a:rPr lang="zh-CN" altLang="en-US" sz="2000" b="1" dirty="0">
                <a:solidFill>
                  <a:srgbClr val="00B0F0"/>
                </a:solidFill>
                <a:latin typeface="微软雅黑" panose="020B0503020204020204" charset="-122"/>
                <a:ea typeface="微软雅黑" panose="020B0503020204020204" charset="-122"/>
                <a:cs typeface="Times New Roman" panose="02020603050405020304" pitchFamily="18" charset="0"/>
              </a:rPr>
              <a:t>签订助学贷款合同，且学校</a:t>
            </a:r>
            <a:r>
              <a:rPr lang="zh-CN" altLang="en-US" sz="2000" b="1" dirty="0" smtClean="0">
                <a:solidFill>
                  <a:srgbClr val="00B0F0"/>
                </a:solidFill>
                <a:latin typeface="微软雅黑" panose="020B0503020204020204" charset="-122"/>
                <a:ea typeface="微软雅黑" panose="020B0503020204020204" charset="-122"/>
                <a:cs typeface="Times New Roman" panose="02020603050405020304" pitchFamily="18" charset="0"/>
              </a:rPr>
              <a:t>已经录入了电子</a:t>
            </a:r>
            <a:r>
              <a:rPr lang="zh-CN" altLang="en-US" sz="2000" b="1" dirty="0">
                <a:solidFill>
                  <a:srgbClr val="00B0F0"/>
                </a:solidFill>
                <a:latin typeface="微软雅黑" panose="020B0503020204020204" charset="-122"/>
                <a:ea typeface="微软雅黑" panose="020B0503020204020204" charset="-122"/>
                <a:cs typeface="Times New Roman" panose="02020603050405020304" pitchFamily="18" charset="0"/>
              </a:rPr>
              <a:t>回执</a:t>
            </a:r>
            <a:r>
              <a:rPr lang="zh-CN" altLang="en-US" sz="2000" b="1" dirty="0" smtClean="0">
                <a:solidFill>
                  <a:srgbClr val="00B0F0"/>
                </a:solidFill>
                <a:latin typeface="微软雅黑" panose="020B0503020204020204" charset="-122"/>
                <a:ea typeface="微软雅黑" panose="020B0503020204020204" charset="-122"/>
                <a:cs typeface="Times New Roman" panose="02020603050405020304" pitchFamily="18" charset="0"/>
              </a:rPr>
              <a:t>，还能申请提</a:t>
            </a:r>
            <a:r>
              <a:rPr lang="zh-CN" altLang="en-US" sz="2000" b="1" dirty="0">
                <a:solidFill>
                  <a:srgbClr val="00B0F0"/>
                </a:solidFill>
                <a:latin typeface="微软雅黑" panose="020B0503020204020204" charset="-122"/>
                <a:ea typeface="微软雅黑" panose="020B0503020204020204" charset="-122"/>
                <a:cs typeface="Times New Roman" panose="02020603050405020304" pitchFamily="18" charset="0"/>
              </a:rPr>
              <a:t>额吗</a:t>
            </a:r>
            <a:r>
              <a:rPr lang="zh-CN" altLang="en-US" sz="2000" b="1" dirty="0" smtClean="0">
                <a:solidFill>
                  <a:srgbClr val="00B0F0"/>
                </a:solidFill>
                <a:latin typeface="微软雅黑" panose="020B0503020204020204" charset="-122"/>
                <a:ea typeface="微软雅黑" panose="020B0503020204020204" charset="-122"/>
                <a:cs typeface="Times New Roman" panose="02020603050405020304" pitchFamily="18" charset="0"/>
              </a:rPr>
              <a:t>？</a:t>
            </a:r>
            <a:endParaRPr lang="en-US" altLang="zh-CN" sz="2000" b="1" dirty="0" smtClean="0">
              <a:solidFill>
                <a:srgbClr val="00B0F0"/>
              </a:solidFill>
              <a:latin typeface="微软雅黑" panose="020B0503020204020204" charset="-122"/>
              <a:ea typeface="微软雅黑" panose="020B0503020204020204" charset="-122"/>
              <a:cs typeface="Times New Roman" panose="02020603050405020304" pitchFamily="18" charset="0"/>
            </a:endParaRPr>
          </a:p>
          <a:p>
            <a:pPr indent="357188">
              <a:lnSpc>
                <a:spcPts val="2500"/>
              </a:lnSpc>
            </a:pPr>
            <a:endParaRPr lang="en-US" altLang="zh-CN" sz="2000" b="1" dirty="0" smtClean="0">
              <a:latin typeface="微软雅黑" panose="020B0503020204020204" charset="-122"/>
              <a:ea typeface="微软雅黑" panose="020B0503020204020204" charset="-122"/>
              <a:cs typeface="Times New Roman" panose="02020603050405020304" pitchFamily="18" charset="0"/>
            </a:endParaRPr>
          </a:p>
          <a:p>
            <a:pPr indent="357188">
              <a:lnSpc>
                <a:spcPts val="2500"/>
              </a:lnSpc>
            </a:pPr>
            <a:r>
              <a:rPr lang="zh-CN" altLang="en-US" sz="2000" b="1" dirty="0" smtClean="0">
                <a:latin typeface="微软雅黑" panose="020B0503020204020204" charset="-122"/>
                <a:ea typeface="微软雅黑" panose="020B0503020204020204" charset="-122"/>
                <a:cs typeface="Times New Roman" panose="02020603050405020304" pitchFamily="18" charset="0"/>
              </a:rPr>
              <a:t>可以。</a:t>
            </a:r>
            <a:endParaRPr lang="en-US" altLang="zh-CN" sz="2000" b="1" dirty="0" smtClean="0">
              <a:latin typeface="微软雅黑" panose="020B0503020204020204" charset="-122"/>
              <a:ea typeface="微软雅黑" panose="020B0503020204020204" charset="-122"/>
              <a:cs typeface="Times New Roman" panose="02020603050405020304" pitchFamily="18" charset="0"/>
            </a:endParaRPr>
          </a:p>
          <a:p>
            <a:pPr indent="357188">
              <a:lnSpc>
                <a:spcPts val="2500"/>
              </a:lnSpc>
            </a:pPr>
            <a:r>
              <a:rPr lang="zh-CN" altLang="en-US" sz="2000" dirty="0" smtClean="0">
                <a:latin typeface="微软雅黑" panose="020B0503020204020204" charset="-122"/>
                <a:ea typeface="微软雅黑" panose="020B0503020204020204" charset="-122"/>
                <a:cs typeface="Times New Roman" panose="02020603050405020304" pitchFamily="18" charset="0"/>
              </a:rPr>
              <a:t>凡</a:t>
            </a:r>
            <a:r>
              <a:rPr lang="en-US" altLang="zh-CN" sz="2000" dirty="0">
                <a:latin typeface="微软雅黑" panose="020B0503020204020204" charset="-122"/>
                <a:ea typeface="微软雅黑" panose="020B0503020204020204" charset="-122"/>
                <a:cs typeface="Times New Roman" panose="02020603050405020304" pitchFamily="18" charset="0"/>
              </a:rPr>
              <a:t>2021</a:t>
            </a:r>
            <a:r>
              <a:rPr lang="zh-CN" altLang="en-US" sz="2000" dirty="0">
                <a:latin typeface="微软雅黑" panose="020B0503020204020204" charset="-122"/>
                <a:ea typeface="微软雅黑" panose="020B0503020204020204" charset="-122"/>
                <a:cs typeface="Times New Roman" panose="02020603050405020304" pitchFamily="18" charset="0"/>
              </a:rPr>
              <a:t>年签订助学贷款合同的学生，无论就读的学校是否已录入电子回执，都</a:t>
            </a:r>
            <a:r>
              <a:rPr lang="zh-CN" altLang="en-US" sz="2000" dirty="0" smtClean="0">
                <a:latin typeface="微软雅黑" panose="020B0503020204020204" charset="-122"/>
                <a:ea typeface="微软雅黑" panose="020B0503020204020204" charset="-122"/>
                <a:cs typeface="Times New Roman" panose="02020603050405020304" pitchFamily="18" charset="0"/>
              </a:rPr>
              <a:t>可以申请一次提</a:t>
            </a:r>
            <a:r>
              <a:rPr lang="zh-CN" altLang="en-US" sz="2000" dirty="0">
                <a:latin typeface="微软雅黑" panose="020B0503020204020204" charset="-122"/>
                <a:ea typeface="微软雅黑" panose="020B0503020204020204" charset="-122"/>
                <a:cs typeface="Times New Roman" panose="02020603050405020304" pitchFamily="18" charset="0"/>
              </a:rPr>
              <a:t>额。</a:t>
            </a:r>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9068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25</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1" y="404978"/>
            <a:ext cx="3072733" cy="461665"/>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rPr>
              <a:t>五</a:t>
            </a:r>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、其他工作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37" name="矩形 36"/>
          <p:cNvSpPr/>
          <p:nvPr/>
        </p:nvSpPr>
        <p:spPr>
          <a:xfrm>
            <a:off x="1271081" y="1990225"/>
            <a:ext cx="10103795" cy="2015936"/>
          </a:xfrm>
          <a:prstGeom prst="rect">
            <a:avLst/>
          </a:prstGeom>
        </p:spPr>
        <p:txBody>
          <a:bodyPr wrap="square">
            <a:spAutoFit/>
          </a:bodyPr>
          <a:lstStyle/>
          <a:p>
            <a:pPr marL="342900" indent="-342900">
              <a:lnSpc>
                <a:spcPts val="2500"/>
              </a:lnSpc>
              <a:buFont typeface="Wingdings" panose="05000000000000000000" pitchFamily="2" charset="2"/>
              <a:buChar char="l"/>
            </a:pPr>
            <a:r>
              <a:rPr lang="zh-CN" altLang="en-US" sz="2000" dirty="0" smtClean="0">
                <a:latin typeface="微软雅黑" panose="020B0503020204020204" charset="-122"/>
                <a:ea typeface="微软雅黑" panose="020B0503020204020204" charset="-122"/>
                <a:cs typeface="Times New Roman" panose="02020603050405020304" pitchFamily="18" charset="0"/>
              </a:rPr>
              <a:t>指导贷款学生做好提额相关工作：对于未贷款的学生，提示其可以按需，在限额内申请贷款；对于已贷款学生咨询提额问题的，可以告知其提额政策及办理方法。</a:t>
            </a:r>
            <a:endParaRPr lang="en-US" altLang="zh-CN" sz="2000" dirty="0" smtClean="0">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r>
              <a:rPr lang="zh-CN" altLang="en-US" sz="2000" dirty="0" smtClean="0">
                <a:latin typeface="微软雅黑" panose="020B0503020204020204" charset="-122"/>
                <a:ea typeface="微软雅黑" panose="020B0503020204020204" charset="-122"/>
                <a:cs typeface="Times New Roman" panose="02020603050405020304" pitchFamily="18" charset="0"/>
              </a:rPr>
              <a:t>由于县级资助中心将本年贷款合同汇总提交后全区县的学生将无法办理提额申请，今年提额申请的终止日为</a:t>
            </a:r>
            <a:r>
              <a:rPr lang="en-US" altLang="zh-CN" sz="2000" dirty="0" smtClean="0">
                <a:latin typeface="微软雅黑" panose="020B0503020204020204" charset="-122"/>
                <a:ea typeface="微软雅黑" panose="020B0503020204020204" charset="-122"/>
                <a:cs typeface="Times New Roman" panose="02020603050405020304" pitchFamily="18" charset="0"/>
              </a:rPr>
              <a:t>10</a:t>
            </a:r>
            <a:r>
              <a:rPr lang="zh-CN" altLang="en-US" sz="2000" dirty="0" smtClean="0">
                <a:latin typeface="微软雅黑" panose="020B0503020204020204" charset="-122"/>
                <a:ea typeface="微软雅黑" panose="020B0503020204020204" charset="-122"/>
                <a:cs typeface="Times New Roman" panose="02020603050405020304" pitchFamily="18" charset="0"/>
              </a:rPr>
              <a:t>月</a:t>
            </a:r>
            <a:r>
              <a:rPr lang="en-US" altLang="zh-CN" sz="2000" dirty="0" smtClean="0">
                <a:latin typeface="微软雅黑" panose="020B0503020204020204" charset="-122"/>
                <a:ea typeface="微软雅黑" panose="020B0503020204020204" charset="-122"/>
                <a:cs typeface="Times New Roman" panose="02020603050405020304" pitchFamily="18" charset="0"/>
              </a:rPr>
              <a:t>22</a:t>
            </a:r>
            <a:r>
              <a:rPr lang="zh-CN" altLang="en-US" sz="2000" dirty="0" smtClean="0">
                <a:latin typeface="微软雅黑" panose="020B0503020204020204" charset="-122"/>
                <a:ea typeface="微软雅黑" panose="020B0503020204020204" charset="-122"/>
                <a:cs typeface="Times New Roman" panose="02020603050405020304" pitchFamily="18" charset="0"/>
              </a:rPr>
              <a:t>日，请县级资助中心至少于</a:t>
            </a:r>
            <a:r>
              <a:rPr lang="en-US" altLang="zh-CN"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10</a:t>
            </a:r>
            <a:r>
              <a:rPr lang="zh-CN" altLang="en-US"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月</a:t>
            </a:r>
            <a:r>
              <a:rPr lang="en-US" altLang="zh-CN"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23</a:t>
            </a:r>
            <a:r>
              <a:rPr lang="zh-CN" altLang="en-US"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日之后</a:t>
            </a:r>
            <a:r>
              <a:rPr lang="zh-CN" altLang="en-US" sz="2000" dirty="0" smtClean="0">
                <a:latin typeface="微软雅黑" panose="020B0503020204020204" charset="-122"/>
                <a:ea typeface="微软雅黑" panose="020B0503020204020204" charset="-122"/>
                <a:cs typeface="Times New Roman" panose="02020603050405020304" pitchFamily="18" charset="0"/>
              </a:rPr>
              <a:t>，再汇总提交本区县本年的贷款申请。</a:t>
            </a:r>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7"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8"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anose="020B0503020204020204" charset="-122"/>
                <a:ea typeface="微软雅黑" panose="020B0503020204020204" charset="-122"/>
              </a:rPr>
              <a:t>县级资助中心</a:t>
            </a:r>
            <a:endParaRPr lang="zh-CN" altLang="en-US" sz="2200" b="1" dirty="0">
              <a:solidFill>
                <a:srgbClr val="0AAEEA"/>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839787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26</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1" y="404978"/>
            <a:ext cx="3072733" cy="461665"/>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rPr>
              <a:t>五</a:t>
            </a:r>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、其他工作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37" name="矩形 36"/>
          <p:cNvSpPr/>
          <p:nvPr/>
        </p:nvSpPr>
        <p:spPr>
          <a:xfrm>
            <a:off x="1271081" y="1990225"/>
            <a:ext cx="10103795" cy="4260141"/>
          </a:xfrm>
          <a:prstGeom prst="rect">
            <a:avLst/>
          </a:prstGeom>
        </p:spPr>
        <p:txBody>
          <a:bodyPr wrap="square">
            <a:spAutoFit/>
          </a:bodyPr>
          <a:lstStyle/>
          <a:p>
            <a:pPr marL="342900" indent="-342900">
              <a:lnSpc>
                <a:spcPts val="2500"/>
              </a:lnSpc>
              <a:buFont typeface="Wingdings" panose="05000000000000000000" pitchFamily="2" charset="2"/>
              <a:buChar char="l"/>
            </a:pPr>
            <a:r>
              <a:rPr lang="zh-CN" altLang="en-US" sz="2000" dirty="0" smtClean="0">
                <a:latin typeface="微软雅黑" panose="020B0503020204020204" charset="-122"/>
                <a:ea typeface="微软雅黑" panose="020B0503020204020204" charset="-122"/>
                <a:cs typeface="Times New Roman" panose="02020603050405020304" pitchFamily="18" charset="0"/>
              </a:rPr>
              <a:t>由于是否进行回执录入并不影响提额工作，原则上，高校仍应按照</a:t>
            </a:r>
            <a:r>
              <a:rPr lang="en-US" altLang="zh-CN"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10</a:t>
            </a:r>
            <a:r>
              <a:rPr lang="zh-CN" altLang="en-US"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月</a:t>
            </a:r>
            <a:r>
              <a:rPr lang="en-US" altLang="zh-CN"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10</a:t>
            </a:r>
            <a:r>
              <a:rPr lang="zh-CN" altLang="en-US"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日前完成</a:t>
            </a:r>
            <a:r>
              <a:rPr lang="zh-CN" altLang="en-US" sz="2000" dirty="0" smtClean="0">
                <a:latin typeface="微软雅黑" panose="020B0503020204020204" charset="-122"/>
                <a:ea typeface="微软雅黑" panose="020B0503020204020204" charset="-122"/>
                <a:cs typeface="Times New Roman" panose="02020603050405020304" pitchFamily="18" charset="0"/>
              </a:rPr>
              <a:t>的要求，完成回执录入。</a:t>
            </a:r>
            <a:endParaRPr lang="en-US" altLang="zh-CN" sz="2000" dirty="0" smtClean="0">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r>
              <a:rPr lang="zh-CN" altLang="en-US" sz="2000" dirty="0" smtClean="0">
                <a:latin typeface="微软雅黑" panose="020B0503020204020204" charset="-122"/>
                <a:ea typeface="微软雅黑" panose="020B0503020204020204" charset="-122"/>
                <a:cs typeface="Times New Roman" panose="02020603050405020304" pitchFamily="18" charset="0"/>
              </a:rPr>
              <a:t>录入回执时，高校可以据实填写学费及住宿费的金额，无需小于贷款金额；如录入金额大于贷款总额，将按照贷款金额划付至高校收费账户。</a:t>
            </a:r>
            <a:endParaRPr lang="en-US" altLang="zh-CN" sz="2000" dirty="0" smtClean="0">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endParaRPr lang="en-US" altLang="zh-CN" sz="2000" dirty="0">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r>
              <a:rPr lang="zh-CN" altLang="en-US" sz="2000" dirty="0" smtClean="0">
                <a:latin typeface="微软雅黑" panose="020B0503020204020204" charset="-122"/>
                <a:ea typeface="微软雅黑" panose="020B0503020204020204" charset="-122"/>
                <a:cs typeface="Times New Roman" panose="02020603050405020304" pitchFamily="18" charset="0"/>
              </a:rPr>
              <a:t>根据</a:t>
            </a:r>
            <a:r>
              <a:rPr lang="en-US" altLang="zh-CN" sz="2000" dirty="0" smtClean="0">
                <a:latin typeface="微软雅黑" panose="020B0503020204020204" charset="-122"/>
                <a:ea typeface="微软雅黑" panose="020B0503020204020204" charset="-122"/>
                <a:cs typeface="Times New Roman" panose="02020603050405020304" pitchFamily="18" charset="0"/>
              </a:rPr>
              <a:t>164</a:t>
            </a:r>
            <a:r>
              <a:rPr lang="zh-CN" altLang="en-US" sz="2000" dirty="0" smtClean="0">
                <a:latin typeface="微软雅黑" panose="020B0503020204020204" charset="-122"/>
                <a:ea typeface="微软雅黑" panose="020B0503020204020204" charset="-122"/>
                <a:cs typeface="Times New Roman" panose="02020603050405020304" pitchFamily="18" charset="0"/>
              </a:rPr>
              <a:t>号文要求，请各</a:t>
            </a:r>
            <a:r>
              <a:rPr lang="zh-CN" altLang="en-US" sz="2000" dirty="0" smtClean="0">
                <a:latin typeface="微软雅黑" panose="020B0503020204020204" charset="-122"/>
                <a:ea typeface="微软雅黑" panose="020B0503020204020204" charset="-122"/>
                <a:cs typeface="Times New Roman" panose="02020603050405020304" pitchFamily="18" charset="0"/>
              </a:rPr>
              <a:t>高校加强教育引导</a:t>
            </a:r>
            <a:r>
              <a:rPr lang="zh-CN" altLang="en-US" sz="2000" dirty="0">
                <a:latin typeface="微软雅黑" panose="020B0503020204020204" charset="-122"/>
                <a:ea typeface="微软雅黑" panose="020B0503020204020204" charset="-122"/>
                <a:cs typeface="Times New Roman" panose="02020603050405020304" pitchFamily="18" charset="0"/>
              </a:rPr>
              <a:t>，组织贷款学生持续</a:t>
            </a:r>
            <a:r>
              <a:rPr lang="zh-CN" altLang="en-US" sz="2000" dirty="0" smtClean="0">
                <a:latin typeface="微软雅黑" panose="020B0503020204020204" charset="-122"/>
                <a:ea typeface="微软雅黑" panose="020B0503020204020204" charset="-122"/>
                <a:cs typeface="Times New Roman" panose="02020603050405020304" pitchFamily="18" charset="0"/>
              </a:rPr>
              <a:t>开展</a:t>
            </a:r>
            <a:r>
              <a:rPr lang="zh-CN" altLang="en-US" sz="2000" dirty="0" smtClean="0">
                <a:latin typeface="微软雅黑" panose="020B0503020204020204" charset="-122"/>
                <a:ea typeface="微软雅黑" panose="020B0503020204020204" charset="-122"/>
                <a:cs typeface="Times New Roman" panose="02020603050405020304" pitchFamily="18" charset="0"/>
              </a:rPr>
              <a:t>专题教育活动，引导学生树立正确的消费观和价值观，提高勤俭节约的意识；增强学生的社会责任感，努力</a:t>
            </a:r>
            <a:r>
              <a:rPr lang="zh-CN" altLang="en-US" sz="2000" dirty="0">
                <a:latin typeface="微软雅黑" panose="020B0503020204020204" charset="-122"/>
                <a:ea typeface="微软雅黑" panose="020B0503020204020204" charset="-122"/>
                <a:cs typeface="Times New Roman" panose="02020603050405020304" pitchFamily="18" charset="0"/>
              </a:rPr>
              <a:t>向学、学以致用，增强就业和报效国家、服务社会能力</a:t>
            </a:r>
            <a:r>
              <a:rPr lang="zh-CN" altLang="en-US" sz="2000" dirty="0" smtClean="0">
                <a:latin typeface="微软雅黑" panose="020B0503020204020204" charset="-122"/>
                <a:ea typeface="微软雅黑" panose="020B0503020204020204" charset="-122"/>
                <a:cs typeface="Times New Roman" panose="02020603050405020304" pitchFamily="18" charset="0"/>
              </a:rPr>
              <a:t>。</a:t>
            </a:r>
            <a:endParaRPr lang="en-US" altLang="zh-CN" sz="2000" dirty="0" smtClean="0">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r>
              <a:rPr lang="zh-CN" altLang="en-US" sz="2000" dirty="0" smtClean="0">
                <a:latin typeface="微软雅黑" panose="020B0503020204020204" charset="-122"/>
                <a:ea typeface="微软雅黑" panose="020B0503020204020204" charset="-122"/>
                <a:cs typeface="Times New Roman" panose="02020603050405020304" pitchFamily="18" charset="0"/>
              </a:rPr>
              <a:t>高校（辅导员）如在贷款学生后续学习、生活过程中，发现其存在高消费等现象，可以及时向我行反馈，或者在次年学生申请助学贷款时以“发现其存在与经济状况不符的消费行为”为由，对学生的贷款申请进行谢绝。</a:t>
            </a:r>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7"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8"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anose="020B0503020204020204" charset="-122"/>
                <a:ea typeface="微软雅黑" panose="020B0503020204020204" charset="-122"/>
              </a:rPr>
              <a:t>高校</a:t>
            </a:r>
            <a:endParaRPr lang="zh-CN" altLang="en-US" sz="2200" b="1" dirty="0">
              <a:solidFill>
                <a:srgbClr val="0AAEEA"/>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4180930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27</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rPr>
              <a:t>五</a:t>
            </a:r>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、其他工作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37" name="矩形 36"/>
          <p:cNvSpPr/>
          <p:nvPr/>
        </p:nvSpPr>
        <p:spPr>
          <a:xfrm>
            <a:off x="1271081" y="1938344"/>
            <a:ext cx="10103795" cy="3939540"/>
          </a:xfrm>
          <a:prstGeom prst="rect">
            <a:avLst/>
          </a:prstGeom>
        </p:spPr>
        <p:txBody>
          <a:bodyPr wrap="square">
            <a:spAutoFit/>
          </a:bodyPr>
          <a:lstStyle/>
          <a:p>
            <a:pPr marL="342900" indent="-342900">
              <a:lnSpc>
                <a:spcPts val="2500"/>
              </a:lnSpc>
              <a:buFont typeface="Wingdings" panose="05000000000000000000" pitchFamily="2" charset="2"/>
              <a:buChar char="l"/>
            </a:pPr>
            <a:r>
              <a:rPr lang="zh-CN" altLang="en-US" sz="2000" dirty="0" smtClean="0">
                <a:latin typeface="微软雅黑" panose="020B0503020204020204" charset="-122"/>
                <a:ea typeface="微软雅黑" panose="020B0503020204020204" charset="-122"/>
                <a:cs typeface="Times New Roman" panose="02020603050405020304" pitchFamily="18" charset="0"/>
              </a:rPr>
              <a:t>我行将通过短信方式，通知借款学生和共同借款人（即学生家长），学生应</a:t>
            </a:r>
            <a:r>
              <a:rPr lang="zh-CN" altLang="en-US" sz="2000" dirty="0">
                <a:latin typeface="微软雅黑" panose="020B0503020204020204" charset="-122"/>
                <a:ea typeface="微软雅黑" panose="020B0503020204020204" charset="-122"/>
                <a:cs typeface="Times New Roman" panose="02020603050405020304" pitchFamily="18" charset="0"/>
              </a:rPr>
              <a:t>与共同借款人就</a:t>
            </a:r>
            <a:r>
              <a:rPr lang="zh-CN" altLang="en-US" sz="2000" dirty="0" smtClean="0">
                <a:latin typeface="微软雅黑" panose="020B0503020204020204" charset="-122"/>
                <a:ea typeface="微软雅黑" panose="020B0503020204020204" charset="-122"/>
                <a:cs typeface="Times New Roman" panose="02020603050405020304" pitchFamily="18" charset="0"/>
              </a:rPr>
              <a:t>提高贷款</a:t>
            </a:r>
            <a:r>
              <a:rPr lang="zh-CN" altLang="en-US" sz="2000" dirty="0">
                <a:latin typeface="微软雅黑" panose="020B0503020204020204" charset="-122"/>
                <a:ea typeface="微软雅黑" panose="020B0503020204020204" charset="-122"/>
                <a:cs typeface="Times New Roman" panose="02020603050405020304" pitchFamily="18" charset="0"/>
              </a:rPr>
              <a:t>金额事宜充分</a:t>
            </a:r>
            <a:r>
              <a:rPr lang="zh-CN" altLang="en-US" sz="2000" dirty="0" smtClean="0">
                <a:latin typeface="微软雅黑" panose="020B0503020204020204" charset="-122"/>
                <a:ea typeface="微软雅黑" panose="020B0503020204020204" charset="-122"/>
                <a:cs typeface="Times New Roman" panose="02020603050405020304" pitchFamily="18" charset="0"/>
              </a:rPr>
              <a:t>沟通并达成一致意见后，再</a:t>
            </a:r>
            <a:r>
              <a:rPr lang="zh-CN" altLang="en-US" sz="2000" dirty="0">
                <a:latin typeface="微软雅黑" panose="020B0503020204020204" charset="-122"/>
                <a:ea typeface="微软雅黑" panose="020B0503020204020204" charset="-122"/>
                <a:cs typeface="Times New Roman" panose="02020603050405020304" pitchFamily="18" charset="0"/>
              </a:rPr>
              <a:t>提交提额申请。</a:t>
            </a:r>
            <a:r>
              <a:rPr lang="zh-CN" altLang="en-US" sz="2000" dirty="0" smtClean="0">
                <a:latin typeface="微软雅黑" panose="020B0503020204020204" charset="-122"/>
                <a:ea typeface="微软雅黑" panose="020B0503020204020204" charset="-122"/>
                <a:cs typeface="Times New Roman" panose="02020603050405020304" pitchFamily="18" charset="0"/>
              </a:rPr>
              <a:t>如果学生提交</a:t>
            </a:r>
            <a:r>
              <a:rPr lang="zh-CN" altLang="en-US" sz="2000" dirty="0">
                <a:latin typeface="微软雅黑" panose="020B0503020204020204" charset="-122"/>
                <a:ea typeface="微软雅黑" panose="020B0503020204020204" charset="-122"/>
                <a:cs typeface="Times New Roman" panose="02020603050405020304" pitchFamily="18" charset="0"/>
              </a:rPr>
              <a:t>了提额申请</a:t>
            </a:r>
            <a:r>
              <a:rPr lang="zh-CN" altLang="en-US"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a:latin typeface="微软雅黑" panose="020B0503020204020204" charset="-122"/>
                <a:ea typeface="微软雅黑" panose="020B0503020204020204" charset="-122"/>
                <a:cs typeface="Times New Roman" panose="02020603050405020304" pitchFamily="18" charset="0"/>
              </a:rPr>
              <a:t>我</a:t>
            </a:r>
            <a:r>
              <a:rPr lang="zh-CN" altLang="en-US" sz="2000" dirty="0" smtClean="0">
                <a:latin typeface="微软雅黑" panose="020B0503020204020204" charset="-122"/>
                <a:ea typeface="微软雅黑" panose="020B0503020204020204" charset="-122"/>
                <a:cs typeface="Times New Roman" panose="02020603050405020304" pitchFamily="18" charset="0"/>
              </a:rPr>
              <a:t>行将视为学生已</a:t>
            </a:r>
            <a:r>
              <a:rPr lang="zh-CN" altLang="en-US" sz="2000" dirty="0">
                <a:latin typeface="微软雅黑" panose="020B0503020204020204" charset="-122"/>
                <a:ea typeface="微软雅黑" panose="020B0503020204020204" charset="-122"/>
                <a:cs typeface="Times New Roman" panose="02020603050405020304" pitchFamily="18" charset="0"/>
              </a:rPr>
              <a:t>就提额事宜与共同借款人达成了一致意见</a:t>
            </a:r>
            <a:r>
              <a:rPr lang="zh-CN" altLang="en-US" sz="2000" dirty="0" smtClean="0">
                <a:latin typeface="微软雅黑" panose="020B0503020204020204" charset="-122"/>
                <a:ea typeface="微软雅黑" panose="020B0503020204020204" charset="-122"/>
                <a:cs typeface="Times New Roman" panose="02020603050405020304" pitchFamily="18" charset="0"/>
              </a:rPr>
              <a:t>。</a:t>
            </a:r>
            <a:endParaRPr lang="en-US" altLang="zh-CN" sz="2000" dirty="0" smtClean="0">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r>
              <a:rPr lang="zh-CN" altLang="en-US" sz="2000" dirty="0" smtClean="0">
                <a:latin typeface="微软雅黑" panose="020B0503020204020204" charset="-122"/>
                <a:ea typeface="微软雅黑" panose="020B0503020204020204" charset="-122"/>
                <a:cs typeface="Times New Roman" panose="02020603050405020304" pitchFamily="18" charset="0"/>
              </a:rPr>
              <a:t>本次提额工作无需缴纳任何费用，我行不会</a:t>
            </a:r>
            <a:r>
              <a:rPr lang="zh-CN" altLang="en-US" sz="2000" dirty="0">
                <a:latin typeface="微软雅黑" panose="020B0503020204020204" charset="-122"/>
                <a:ea typeface="微软雅黑" panose="020B0503020204020204" charset="-122"/>
                <a:cs typeface="Times New Roman" panose="02020603050405020304" pitchFamily="18" charset="0"/>
              </a:rPr>
              <a:t>以生源地信用助学贷款提额申请为由，附加不合理条件、要求转账汇款或索取个人</a:t>
            </a:r>
            <a:r>
              <a:rPr lang="zh-CN" altLang="en-US" sz="2000" dirty="0" smtClean="0">
                <a:latin typeface="微软雅黑" panose="020B0503020204020204" charset="-122"/>
                <a:ea typeface="微软雅黑" panose="020B0503020204020204" charset="-122"/>
                <a:cs typeface="Times New Roman" panose="02020603050405020304" pitchFamily="18" charset="0"/>
              </a:rPr>
              <a:t>信息。</a:t>
            </a:r>
            <a:endParaRPr lang="en-US" altLang="zh-CN" sz="2000" dirty="0" smtClean="0">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endParaRPr lang="en-US" altLang="zh-CN" sz="2000" dirty="0">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r>
              <a:rPr lang="zh-CN" altLang="en-US" sz="2000" dirty="0" smtClean="0">
                <a:latin typeface="微软雅黑" panose="020B0503020204020204" charset="-122"/>
                <a:ea typeface="微软雅黑" panose="020B0503020204020204" charset="-122"/>
                <a:cs typeface="Times New Roman" panose="02020603050405020304" pitchFamily="18" charset="0"/>
              </a:rPr>
              <a:t>学生在提交提额申请的同时，将对贷款资金使用进行补充的承诺</a:t>
            </a:r>
            <a:r>
              <a:rPr lang="zh-CN" altLang="en-US" sz="2000" dirty="0">
                <a:latin typeface="微软雅黑" panose="020B0503020204020204" charset="-122"/>
                <a:ea typeface="微软雅黑" panose="020B0503020204020204" charset="-122"/>
                <a:cs typeface="Times New Roman" panose="02020603050405020304" pitchFamily="18" charset="0"/>
              </a:rPr>
              <a:t>与</a:t>
            </a:r>
            <a:r>
              <a:rPr lang="zh-CN" altLang="en-US" sz="2000" dirty="0" smtClean="0">
                <a:latin typeface="微软雅黑" panose="020B0503020204020204" charset="-122"/>
                <a:ea typeface="微软雅黑" panose="020B0503020204020204" charset="-122"/>
                <a:cs typeface="Times New Roman" panose="02020603050405020304" pitchFamily="18" charset="0"/>
              </a:rPr>
              <a:t>约定，</a:t>
            </a:r>
            <a:r>
              <a:rPr lang="zh-CN" altLang="en-US" sz="2000" dirty="0">
                <a:latin typeface="微软雅黑" panose="020B0503020204020204" charset="-122"/>
                <a:ea typeface="微软雅黑" panose="020B0503020204020204" charset="-122"/>
                <a:cs typeface="Times New Roman" panose="02020603050405020304" pitchFamily="18" charset="0"/>
              </a:rPr>
              <a:t>包括：合理确定助学贷款申请金额，贷款超出学费、住宿费</a:t>
            </a:r>
            <a:r>
              <a:rPr lang="zh-CN" altLang="en-US" sz="2000" dirty="0" smtClean="0">
                <a:latin typeface="微软雅黑" panose="020B0503020204020204" charset="-122"/>
                <a:ea typeface="微软雅黑" panose="020B0503020204020204" charset="-122"/>
                <a:cs typeface="Times New Roman" panose="02020603050405020304" pitchFamily="18" charset="0"/>
              </a:rPr>
              <a:t>的部分用于</a:t>
            </a:r>
            <a:r>
              <a:rPr lang="zh-CN" altLang="en-US" sz="2000" dirty="0">
                <a:latin typeface="微软雅黑" panose="020B0503020204020204" charset="-122"/>
                <a:ea typeface="微软雅黑" panose="020B0503020204020204" charset="-122"/>
                <a:cs typeface="Times New Roman" panose="02020603050405020304" pitchFamily="18" charset="0"/>
              </a:rPr>
              <a:t>日常生活费支出</a:t>
            </a:r>
            <a:r>
              <a:rPr lang="zh-CN" altLang="en-US" sz="2000" dirty="0" smtClean="0">
                <a:latin typeface="微软雅黑" panose="020B0503020204020204" charset="-122"/>
                <a:ea typeface="微软雅黑" panose="020B0503020204020204" charset="-122"/>
                <a:cs typeface="Times New Roman" panose="02020603050405020304" pitchFamily="18" charset="0"/>
              </a:rPr>
              <a:t>，承诺做到勤俭节约</a:t>
            </a:r>
            <a:r>
              <a:rPr lang="zh-CN" altLang="en-US" sz="2000" dirty="0">
                <a:latin typeface="微软雅黑" panose="020B0503020204020204" charset="-122"/>
                <a:ea typeface="微软雅黑" panose="020B0503020204020204" charset="-122"/>
                <a:cs typeface="Times New Roman" panose="02020603050405020304" pitchFamily="18" charset="0"/>
              </a:rPr>
              <a:t>、合理消费，并且授权我行可以</a:t>
            </a:r>
            <a:r>
              <a:rPr lang="zh-CN" altLang="en-US" sz="2000" dirty="0" smtClean="0">
                <a:latin typeface="微软雅黑" panose="020B0503020204020204" charset="-122"/>
                <a:ea typeface="微软雅黑" panose="020B0503020204020204" charset="-122"/>
                <a:cs typeface="Times New Roman" panose="02020603050405020304" pitchFamily="18" charset="0"/>
              </a:rPr>
              <a:t>对助学贷款的使用进行必要的管理</a:t>
            </a:r>
            <a:r>
              <a:rPr lang="zh-CN" altLang="en-US" sz="2000" dirty="0">
                <a:latin typeface="微软雅黑" panose="020B0503020204020204" charset="-122"/>
                <a:ea typeface="微软雅黑" panose="020B0503020204020204" charset="-122"/>
                <a:cs typeface="Times New Roman" panose="02020603050405020304" pitchFamily="18" charset="0"/>
              </a:rPr>
              <a:t>，以确保资金用于指定</a:t>
            </a:r>
            <a:r>
              <a:rPr lang="zh-CN" altLang="en-US" sz="2000" dirty="0" smtClean="0">
                <a:latin typeface="微软雅黑" panose="020B0503020204020204" charset="-122"/>
                <a:ea typeface="微软雅黑" panose="020B0503020204020204" charset="-122"/>
                <a:cs typeface="Times New Roman" panose="02020603050405020304" pitchFamily="18" charset="0"/>
              </a:rPr>
              <a:t>用途等。</a:t>
            </a:r>
            <a:endParaRPr lang="en-US" altLang="zh-CN" sz="2000" dirty="0" smtClean="0">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7"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8"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anose="020B0503020204020204" charset="-122"/>
                <a:ea typeface="微软雅黑" panose="020B0503020204020204" charset="-122"/>
              </a:rPr>
              <a:t>国家开发银行</a:t>
            </a:r>
            <a:endParaRPr lang="zh-CN" altLang="en-US" sz="2200" b="1" dirty="0">
              <a:solidFill>
                <a:srgbClr val="0AAEEA"/>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766037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28</a:t>
            </a:fld>
            <a:endParaRPr lang="zh-CN" altLang="en-US" sz="1800">
              <a:solidFill>
                <a:schemeClr val="tx1"/>
              </a:solidFill>
              <a:latin typeface="Arial" pitchFamily="34" charset="0"/>
              <a:ea typeface="+mn-ea"/>
            </a:endParaRPr>
          </a:p>
        </p:txBody>
      </p:sp>
      <p:sp>
        <p:nvSpPr>
          <p:cNvPr id="34" name="文本框 51"/>
          <p:cNvSpPr txBox="1"/>
          <p:nvPr/>
        </p:nvSpPr>
        <p:spPr>
          <a:xfrm>
            <a:off x="4178041" y="2394852"/>
            <a:ext cx="3262432" cy="830997"/>
          </a:xfrm>
          <a:prstGeom prst="rect">
            <a:avLst/>
          </a:prstGeom>
          <a:noFill/>
        </p:spPr>
        <p:txBody>
          <a:bodyPr wrap="none" rtlCol="0">
            <a:spAutoFit/>
          </a:bodyPr>
          <a:lstStyle/>
          <a:p>
            <a:pPr algn="ctr"/>
            <a:r>
              <a:rPr lang="zh-CN" altLang="en-US" sz="4800" b="1" dirty="0" smtClean="0">
                <a:solidFill>
                  <a:srgbClr val="0AAEEA"/>
                </a:solidFill>
                <a:latin typeface="微软雅黑" pitchFamily="34" charset="-122"/>
                <a:ea typeface="微软雅黑" pitchFamily="34" charset="-122"/>
              </a:rPr>
              <a:t>谢谢大家！</a:t>
            </a:r>
            <a:endParaRPr lang="en-US" altLang="zh-CN" sz="4800" b="1" dirty="0" smtClean="0">
              <a:solidFill>
                <a:srgbClr val="0AAEEA"/>
              </a:solidFill>
              <a:latin typeface="微软雅黑" pitchFamily="34" charset="-122"/>
              <a:ea typeface="微软雅黑" pitchFamily="34" charset="-122"/>
            </a:endParaRPr>
          </a:p>
        </p:txBody>
      </p:sp>
    </p:spTree>
    <p:extLst>
      <p:ext uri="{BB962C8B-B14F-4D97-AF65-F5344CB8AC3E}">
        <p14:creationId xmlns:p14="http://schemas.microsoft.com/office/powerpoint/2010/main" val="313231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3</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rPr>
              <a:t>一</a:t>
            </a:r>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、政策解读</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37" name="矩形 36"/>
          <p:cNvSpPr/>
          <p:nvPr/>
        </p:nvSpPr>
        <p:spPr>
          <a:xfrm>
            <a:off x="637540" y="1374140"/>
            <a:ext cx="10805160" cy="733534"/>
          </a:xfrm>
          <a:prstGeom prst="rect">
            <a:avLst/>
          </a:prstGeom>
        </p:spPr>
        <p:txBody>
          <a:bodyPr wrap="square">
            <a:spAutoFit/>
          </a:bodyPr>
          <a:lstStyle/>
          <a:p>
            <a:pPr indent="542925">
              <a:lnSpc>
                <a:spcPts val="2500"/>
              </a:lnSpc>
            </a:pPr>
            <a:r>
              <a:rPr lang="en-US" altLang="zh-CN" sz="2000" dirty="0" smtClean="0">
                <a:latin typeface="微软雅黑" panose="020B0503020204020204" charset="-122"/>
                <a:ea typeface="微软雅黑" panose="020B0503020204020204" charset="-122"/>
                <a:cs typeface="Times New Roman" panose="02020603050405020304" pitchFamily="18" charset="0"/>
              </a:rPr>
              <a:t>2021</a:t>
            </a:r>
            <a:r>
              <a:rPr lang="zh-CN" altLang="en-US" sz="2000" dirty="0" smtClean="0">
                <a:latin typeface="微软雅黑" panose="020B0503020204020204" charset="-122"/>
                <a:ea typeface="微软雅黑" panose="020B0503020204020204" charset="-122"/>
                <a:cs typeface="Times New Roman" panose="02020603050405020304" pitchFamily="18" charset="0"/>
              </a:rPr>
              <a:t>年</a:t>
            </a:r>
            <a:r>
              <a:rPr lang="en-US" altLang="zh-CN" sz="2000" dirty="0" smtClean="0">
                <a:latin typeface="微软雅黑" panose="020B0503020204020204" charset="-122"/>
                <a:ea typeface="微软雅黑" panose="020B0503020204020204" charset="-122"/>
                <a:cs typeface="Times New Roman" panose="02020603050405020304" pitchFamily="18" charset="0"/>
              </a:rPr>
              <a:t>9</a:t>
            </a:r>
            <a:r>
              <a:rPr lang="zh-CN" altLang="en-US" sz="2000" dirty="0" smtClean="0">
                <a:latin typeface="微软雅黑" panose="020B0503020204020204" charset="-122"/>
                <a:ea typeface="微软雅黑" panose="020B0503020204020204" charset="-122"/>
                <a:cs typeface="Times New Roman" panose="02020603050405020304" pitchFamily="18" charset="0"/>
              </a:rPr>
              <a:t>月</a:t>
            </a:r>
            <a:r>
              <a:rPr lang="en-US" altLang="zh-CN" sz="2000" dirty="0" smtClean="0">
                <a:latin typeface="微软雅黑" panose="020B0503020204020204" charset="-122"/>
                <a:ea typeface="微软雅黑" panose="020B0503020204020204" charset="-122"/>
                <a:cs typeface="Times New Roman" panose="02020603050405020304" pitchFamily="18" charset="0"/>
              </a:rPr>
              <a:t>6</a:t>
            </a:r>
            <a:r>
              <a:rPr lang="zh-CN" altLang="en-US" sz="2000" dirty="0" smtClean="0">
                <a:latin typeface="微软雅黑" panose="020B0503020204020204" charset="-122"/>
                <a:ea typeface="微软雅黑" panose="020B0503020204020204" charset="-122"/>
                <a:cs typeface="Times New Roman" panose="02020603050405020304" pitchFamily="18" charset="0"/>
              </a:rPr>
              <a:t>日，财政部、教育部、人民银行、银保监会联合下发</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关于进一步完善国家助学贷款政策的通知</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，调整国家助学贷款额度和使用范围：</a:t>
            </a:r>
            <a:endPar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38" name="矩形 37"/>
          <p:cNvSpPr/>
          <p:nvPr/>
        </p:nvSpPr>
        <p:spPr>
          <a:xfrm>
            <a:off x="704663" y="2466340"/>
            <a:ext cx="10805160" cy="2977738"/>
          </a:xfrm>
          <a:prstGeom prst="rect">
            <a:avLst/>
          </a:prstGeom>
        </p:spPr>
        <p:txBody>
          <a:bodyPr wrap="square">
            <a:spAutoFit/>
          </a:bodyPr>
          <a:lstStyle/>
          <a:p>
            <a:pPr marL="342900" indent="-342900">
              <a:lnSpc>
                <a:spcPts val="2500"/>
              </a:lnSpc>
              <a:buFont typeface="Wingdings" panose="05000000000000000000" pitchFamily="2" charset="2"/>
              <a:buChar char="l"/>
            </a:pP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提升贷款额度：全日制普通</a:t>
            </a:r>
            <a:r>
              <a:rPr lang="zh-CN" altLang="en-US"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本专科学生</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（含第二学士学位、高职学生、预科生）每人每年申请贷款额度由不超过</a:t>
            </a: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8000</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元提高至不超过</a:t>
            </a:r>
            <a:r>
              <a:rPr lang="en-US" altLang="zh-CN"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12000</a:t>
            </a:r>
            <a:r>
              <a:rPr lang="zh-CN" altLang="en-US"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元</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；全日制</a:t>
            </a:r>
            <a:r>
              <a:rPr lang="zh-CN" altLang="en-US"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研究生</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每人每年申请贷款额度由不超过</a:t>
            </a: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12000</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元提高至不超过</a:t>
            </a:r>
            <a:r>
              <a:rPr lang="en-US" altLang="zh-CN"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16000</a:t>
            </a:r>
            <a:r>
              <a:rPr lang="zh-CN" altLang="en-US"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元</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r>
              <a:rPr lang="zh-CN" altLang="en-US" sz="2000" dirty="0" smtClean="0">
                <a:latin typeface="微软雅黑" panose="020B0503020204020204" charset="-122"/>
                <a:ea typeface="微软雅黑" panose="020B0503020204020204" charset="-122"/>
                <a:cs typeface="Times New Roman" panose="02020603050405020304" pitchFamily="18" charset="0"/>
              </a:rPr>
              <a:t>扩大贷款用途：学生申请的国家助学贷款应优先用于支付在校期间学费和住宿费，</a:t>
            </a:r>
            <a:r>
              <a:rPr lang="zh-CN" altLang="en-US"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超出部分可用于弥补日常生活费</a:t>
            </a:r>
            <a:r>
              <a:rPr lang="zh-CN" altLang="en-US" sz="2000" dirty="0" smtClean="0">
                <a:latin typeface="微软雅黑" panose="020B0503020204020204" charset="-122"/>
                <a:ea typeface="微软雅黑" panose="020B0503020204020204" charset="-122"/>
                <a:cs typeface="Times New Roman" panose="02020603050405020304" pitchFamily="18" charset="0"/>
              </a:rPr>
              <a:t>。</a:t>
            </a:r>
            <a:endParaRPr lang="en-US" altLang="zh-CN" sz="2000" dirty="0" smtClean="0">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加强贷款审查：国家助学贷款承办银行要</a:t>
            </a:r>
            <a:r>
              <a:rPr lang="zh-CN" altLang="en-US"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加强贷款及其使用范围审查</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，合理确定学生助学贷款金额。</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a:p>
            <a:pPr marL="342900" indent="-342900">
              <a:lnSpc>
                <a:spcPts val="2500"/>
              </a:lnSpc>
              <a:buFont typeface="Wingdings" panose="05000000000000000000" pitchFamily="2" charset="2"/>
              <a:buChar char="l"/>
            </a:pP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引导学生勤俭节约：</a:t>
            </a:r>
            <a:r>
              <a:rPr lang="zh-CN" altLang="en-US"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各</a:t>
            </a:r>
            <a:r>
              <a:rPr lang="zh-CN" altLang="en-US" sz="2000" b="1" dirty="0">
                <a:solidFill>
                  <a:srgbClr val="FF0000"/>
                </a:solidFill>
                <a:latin typeface="微软雅黑" panose="020B0503020204020204" charset="-122"/>
                <a:ea typeface="微软雅黑" panose="020B0503020204020204" charset="-122"/>
                <a:cs typeface="Times New Roman" panose="02020603050405020304" pitchFamily="18" charset="0"/>
              </a:rPr>
              <a:t>高校要引导学生</a:t>
            </a:r>
            <a:r>
              <a:rPr lang="zh-CN" altLang="en-US" sz="2000" b="1" dirty="0" smtClean="0">
                <a:solidFill>
                  <a:srgbClr val="FF0000"/>
                </a:solidFill>
                <a:latin typeface="微软雅黑" panose="020B0503020204020204" charset="-122"/>
                <a:ea typeface="微软雅黑" panose="020B0503020204020204" charset="-122"/>
                <a:cs typeface="Times New Roman" panose="02020603050405020304" pitchFamily="18" charset="0"/>
              </a:rPr>
              <a:t>勤俭节约</a:t>
            </a:r>
            <a:r>
              <a:rPr lang="zh-CN" altLang="en-US" sz="2000" dirty="0" smtClean="0">
                <a:latin typeface="微软雅黑" panose="020B0503020204020204" charset="-122"/>
                <a:ea typeface="微软雅黑" panose="020B0503020204020204" charset="-122"/>
                <a:cs typeface="Times New Roman" panose="02020603050405020304" pitchFamily="18" charset="0"/>
              </a:rPr>
              <a:t>，努力向学、学以致用，增强就业和报效国家、服务社会能力。</a:t>
            </a:r>
            <a:endPar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627783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4</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38" name="矩形 37"/>
          <p:cNvSpPr/>
          <p:nvPr/>
        </p:nvSpPr>
        <p:spPr>
          <a:xfrm>
            <a:off x="704663" y="1786243"/>
            <a:ext cx="10805160" cy="733534"/>
          </a:xfrm>
          <a:prstGeom prst="rect">
            <a:avLst/>
          </a:prstGeom>
        </p:spPr>
        <p:txBody>
          <a:bodyPr wrap="square">
            <a:spAutoFit/>
          </a:bodyPr>
          <a:lstStyle/>
          <a:p>
            <a:pPr>
              <a:lnSpc>
                <a:spcPts val="2500"/>
              </a:lnSpc>
            </a:pP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我行已在助学贷款系统内调整了可贷款金额参数，系统将根据学生的学历信息，自动提升贷款的上限。对于目前仍未申请助学贷款的学生，只需在申请时填写需要贷款的金额即可。</a:t>
            </a: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anose="020B0503020204020204" charset="-122"/>
                <a:ea typeface="微软雅黑" panose="020B0503020204020204" charset="-122"/>
              </a:rPr>
              <a:t>常规操作（未贷款）</a:t>
            </a:r>
            <a:endParaRPr lang="zh-CN" altLang="en-US" sz="2200" b="1" dirty="0">
              <a:solidFill>
                <a:srgbClr val="0AAEEA"/>
              </a:solidFill>
              <a:latin typeface="微软雅黑" panose="020B0503020204020204" charset="-122"/>
              <a:ea typeface="微软雅黑" panose="020B0503020204020204" charset="-122"/>
            </a:endParaRPr>
          </a:p>
        </p:txBody>
      </p:sp>
      <p:pic>
        <p:nvPicPr>
          <p:cNvPr id="11" name="图片 10"/>
          <p:cNvPicPr/>
          <p:nvPr/>
        </p:nvPicPr>
        <p:blipFill>
          <a:blip r:embed="rId2" cstate="print">
            <a:extLst>
              <a:ext uri="{28A0092B-C50C-407E-A947-70E740481C1C}">
                <a14:useLocalDpi xmlns:a14="http://schemas.microsoft.com/office/drawing/2010/main" val="0"/>
              </a:ext>
            </a:extLst>
          </a:blip>
          <a:stretch>
            <a:fillRect/>
          </a:stretch>
        </p:blipFill>
        <p:spPr>
          <a:xfrm>
            <a:off x="807752" y="2773777"/>
            <a:ext cx="7028148" cy="3487323"/>
          </a:xfrm>
          <a:prstGeom prst="rect">
            <a:avLst/>
          </a:prstGeom>
          <a:ln>
            <a:solidFill>
              <a:schemeClr val="accent1"/>
            </a:solidFill>
          </a:ln>
        </p:spPr>
      </p:pic>
      <p:sp>
        <p:nvSpPr>
          <p:cNvPr id="12" name="矩形 11"/>
          <p:cNvSpPr/>
          <p:nvPr/>
        </p:nvSpPr>
        <p:spPr>
          <a:xfrm>
            <a:off x="8104169" y="2627599"/>
            <a:ext cx="3821942" cy="2015936"/>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1.</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学生登录我行助学贷款学生在线服务系统（</a:t>
            </a: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https</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a:t>
            </a:r>
            <a:r>
              <a:rPr lang="en-US" altLang="zh-CN" sz="2000" dirty="0">
                <a:latin typeface="微软雅黑" panose="020B0503020204020204" charset="-122"/>
                <a:ea typeface="微软雅黑" panose="020B0503020204020204" charset="-122"/>
                <a:cs typeface="Times New Roman" panose="02020603050405020304" pitchFamily="18" charset="0"/>
              </a:rPr>
              <a:t>//</a:t>
            </a:r>
            <a:r>
              <a:rPr lang="en-US" altLang="zh-CN" sz="2000" dirty="0" smtClean="0">
                <a:latin typeface="微软雅黑" panose="020B0503020204020204" charset="-122"/>
                <a:ea typeface="微软雅黑" panose="020B0503020204020204" charset="-122"/>
                <a:cs typeface="Times New Roman" panose="02020603050405020304" pitchFamily="18" charset="0"/>
              </a:rPr>
              <a:t>sls.cdb.com.cn</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a:p>
            <a:pPr>
              <a:lnSpc>
                <a:spcPts val="2500"/>
              </a:lnSpc>
            </a:pPr>
            <a:endParaRPr lang="en-US" altLang="zh-CN" sz="2000" dirty="0">
              <a:latin typeface="微软雅黑" panose="020B0503020204020204" charset="-122"/>
              <a:ea typeface="微软雅黑" panose="020B0503020204020204" charset="-122"/>
              <a:cs typeface="Times New Roman" panose="02020603050405020304" pitchFamily="18" charset="0"/>
            </a:endParaRPr>
          </a:p>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2.</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学生通过账户密码或者手机验证码登录系统。</a:t>
            </a:r>
          </a:p>
        </p:txBody>
      </p:sp>
      <p:sp>
        <p:nvSpPr>
          <p:cNvPr id="4" name="矩形 3"/>
          <p:cNvSpPr/>
          <p:nvPr/>
        </p:nvSpPr>
        <p:spPr bwMode="auto">
          <a:xfrm>
            <a:off x="4721157" y="3249038"/>
            <a:ext cx="1718554" cy="1926077"/>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8" name="直接连接符 7"/>
          <p:cNvCxnSpPr/>
          <p:nvPr/>
        </p:nvCxnSpPr>
        <p:spPr bwMode="auto">
          <a:xfrm>
            <a:off x="6439711" y="4081670"/>
            <a:ext cx="1725038" cy="1"/>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9944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DB\Desktop\sls.cdb.com.cn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78" y="1980591"/>
            <a:ext cx="6659252" cy="4560247"/>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5</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anose="020B0503020204020204" charset="-122"/>
                <a:ea typeface="微软雅黑" panose="020B0503020204020204" charset="-122"/>
              </a:rPr>
              <a:t>常规操作（未贷款）</a:t>
            </a:r>
            <a:endParaRPr lang="zh-CN" altLang="en-US" sz="2200" b="1" dirty="0">
              <a:solidFill>
                <a:srgbClr val="0AAEEA"/>
              </a:solidFill>
              <a:latin typeface="微软雅黑" panose="020B0503020204020204" charset="-122"/>
              <a:ea typeface="微软雅黑" panose="020B0503020204020204" charset="-122"/>
            </a:endParaRPr>
          </a:p>
        </p:txBody>
      </p:sp>
      <p:sp>
        <p:nvSpPr>
          <p:cNvPr id="12" name="矩形 11"/>
          <p:cNvSpPr/>
          <p:nvPr/>
        </p:nvSpPr>
        <p:spPr>
          <a:xfrm>
            <a:off x="8104169" y="2591683"/>
            <a:ext cx="3951644" cy="412934"/>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3.</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学生登录后选择</a:t>
            </a: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申请贷款</a:t>
            </a: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bwMode="auto">
          <a:xfrm>
            <a:off x="2191964" y="2516221"/>
            <a:ext cx="2334639" cy="544749"/>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8" name="直接连接符 7"/>
          <p:cNvCxnSpPr>
            <a:stCxn id="4" idx="3"/>
          </p:cNvCxnSpPr>
          <p:nvPr/>
        </p:nvCxnSpPr>
        <p:spPr bwMode="auto">
          <a:xfrm>
            <a:off x="4526603" y="2788596"/>
            <a:ext cx="3638146" cy="0"/>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0728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DB\Desktop\sls.cdb.com.cn_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08" y="1848255"/>
            <a:ext cx="7017613" cy="4514647"/>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6</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anose="020B0503020204020204" charset="-122"/>
                <a:ea typeface="微软雅黑" panose="020B0503020204020204" charset="-122"/>
              </a:rPr>
              <a:t>常规操作（未贷款）</a:t>
            </a:r>
            <a:endParaRPr lang="zh-CN" altLang="en-US" sz="2200" b="1" dirty="0">
              <a:solidFill>
                <a:srgbClr val="0AAEEA"/>
              </a:solidFill>
              <a:latin typeface="微软雅黑" panose="020B0503020204020204" charset="-122"/>
              <a:ea typeface="微软雅黑" panose="020B0503020204020204" charset="-122"/>
            </a:endParaRPr>
          </a:p>
        </p:txBody>
      </p:sp>
      <p:sp>
        <p:nvSpPr>
          <p:cNvPr id="12" name="矩形 11"/>
          <p:cNvSpPr/>
          <p:nvPr/>
        </p:nvSpPr>
        <p:spPr>
          <a:xfrm>
            <a:off x="8233869" y="3031962"/>
            <a:ext cx="3821942" cy="412934"/>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4.</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学生按照需要填写贷款金额。</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bwMode="auto">
          <a:xfrm>
            <a:off x="3035027" y="3119336"/>
            <a:ext cx="1053830" cy="272375"/>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8" name="直接连接符 7"/>
          <p:cNvCxnSpPr>
            <a:stCxn id="4" idx="3"/>
          </p:cNvCxnSpPr>
          <p:nvPr/>
        </p:nvCxnSpPr>
        <p:spPr bwMode="auto">
          <a:xfrm flipV="1">
            <a:off x="4088857" y="3221334"/>
            <a:ext cx="4145012" cy="34190"/>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6" name="矩形 15"/>
          <p:cNvSpPr/>
          <p:nvPr/>
        </p:nvSpPr>
        <p:spPr>
          <a:xfrm>
            <a:off x="8162533" y="3785703"/>
            <a:ext cx="3821942" cy="1054135"/>
          </a:xfrm>
          <a:prstGeom prst="rect">
            <a:avLst/>
          </a:prstGeom>
        </p:spPr>
        <p:txBody>
          <a:bodyPr wrap="square">
            <a:spAutoFit/>
          </a:bodyPr>
          <a:lstStyle/>
          <a:p>
            <a:pPr>
              <a:lnSpc>
                <a:spcPts val="2500"/>
              </a:lnSpc>
            </a:pPr>
            <a:r>
              <a:rPr lang="zh-CN" altLang="en-US" sz="2000" dirty="0" smtClean="0">
                <a:solidFill>
                  <a:srgbClr val="FF0000"/>
                </a:solidFill>
                <a:latin typeface="微软雅黑" panose="020B0503020204020204" charset="-122"/>
                <a:ea typeface="微软雅黑" panose="020B0503020204020204" charset="-122"/>
                <a:cs typeface="Times New Roman" panose="02020603050405020304" pitchFamily="18" charset="0"/>
              </a:rPr>
              <a:t>可选择贷款金额范围已经调整为</a:t>
            </a:r>
            <a:r>
              <a:rPr lang="zh-CN" altLang="en-US"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a:t>
            </a:r>
            <a:r>
              <a:rPr lang="en-US" altLang="zh-CN"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1000-12000</a:t>
            </a:r>
            <a:r>
              <a:rPr lang="zh-CN" altLang="en-US" sz="2400" b="1" dirty="0" smtClean="0">
                <a:solidFill>
                  <a:srgbClr val="FF0000"/>
                </a:solidFill>
                <a:latin typeface="微软雅黑" panose="020B0503020204020204" charset="-122"/>
                <a:ea typeface="微软雅黑" panose="020B0503020204020204" charset="-122"/>
                <a:cs typeface="Times New Roman" panose="02020603050405020304" pitchFamily="18" charset="0"/>
              </a:rPr>
              <a:t>”</a:t>
            </a:r>
            <a:r>
              <a:rPr lang="zh-CN" altLang="en-US" sz="2000" dirty="0" smtClean="0">
                <a:solidFill>
                  <a:srgbClr val="FF0000"/>
                </a:solidFill>
                <a:latin typeface="微软雅黑" panose="020B0503020204020204" charset="-122"/>
                <a:ea typeface="微软雅黑" panose="020B0503020204020204" charset="-122"/>
                <a:cs typeface="Times New Roman" panose="02020603050405020304" pitchFamily="18" charset="0"/>
              </a:rPr>
              <a:t>元。</a:t>
            </a:r>
            <a:endParaRPr lang="en-US" altLang="zh-CN" sz="2000" dirty="0" smtClean="0">
              <a:solidFill>
                <a:srgbClr val="FF0000"/>
              </a:solidFill>
              <a:latin typeface="微软雅黑" panose="020B0503020204020204" charset="-122"/>
              <a:ea typeface="微软雅黑" panose="020B0503020204020204" charset="-122"/>
              <a:cs typeface="Times New Roman" panose="02020603050405020304" pitchFamily="18" charset="0"/>
            </a:endParaRPr>
          </a:p>
          <a:p>
            <a:pPr>
              <a:lnSpc>
                <a:spcPts val="2500"/>
              </a:lnSpc>
            </a:pPr>
            <a:r>
              <a:rPr lang="zh-CN" altLang="en-US" sz="1800" dirty="0" smtClean="0">
                <a:latin typeface="微软雅黑" panose="020B0503020204020204" charset="-122"/>
                <a:ea typeface="微软雅黑" panose="020B0503020204020204" charset="-122"/>
                <a:cs typeface="Times New Roman" panose="02020603050405020304" pitchFamily="18" charset="0"/>
              </a:rPr>
              <a:t>（以本专科生为例）</a:t>
            </a:r>
            <a:endParaRPr lang="en-US" altLang="zh-CN" sz="1800" dirty="0" smtClean="0">
              <a:latin typeface="微软雅黑" panose="020B0503020204020204" charset="-122"/>
              <a:ea typeface="微软雅黑" panose="020B0503020204020204" charset="-122"/>
              <a:cs typeface="Times New Roman" panose="02020603050405020304" pitchFamily="18" charset="0"/>
            </a:endParaRPr>
          </a:p>
        </p:txBody>
      </p:sp>
      <p:sp>
        <p:nvSpPr>
          <p:cNvPr id="17" name="矩形 16"/>
          <p:cNvSpPr/>
          <p:nvPr/>
        </p:nvSpPr>
        <p:spPr>
          <a:xfrm>
            <a:off x="8300936" y="5333293"/>
            <a:ext cx="3821942" cy="393826"/>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5.</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按系统提示完成申请。</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18" name="矩形 17"/>
          <p:cNvSpPr/>
          <p:nvPr/>
        </p:nvSpPr>
        <p:spPr bwMode="auto">
          <a:xfrm>
            <a:off x="3479257" y="5408579"/>
            <a:ext cx="1053830" cy="321014"/>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19" name="直接连接符 18"/>
          <p:cNvCxnSpPr/>
          <p:nvPr/>
        </p:nvCxnSpPr>
        <p:spPr bwMode="auto">
          <a:xfrm flipV="1">
            <a:off x="4533087" y="5544656"/>
            <a:ext cx="3767849" cy="9870"/>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9034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7</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国家开发银行普惠金融部</a:t>
            </a:r>
            <a:endParaRPr lang="zh-CN" altLang="en-US" dirty="0">
              <a:latin typeface="Arial" pitchFamily="34" charset="0"/>
            </a:endParaRPr>
          </a:p>
        </p:txBody>
      </p:sp>
      <p:sp>
        <p:nvSpPr>
          <p:cNvPr id="38" name="矩形 37"/>
          <p:cNvSpPr/>
          <p:nvPr/>
        </p:nvSpPr>
        <p:spPr>
          <a:xfrm>
            <a:off x="704663" y="1786243"/>
            <a:ext cx="10805160" cy="733534"/>
          </a:xfrm>
          <a:prstGeom prst="rect">
            <a:avLst/>
          </a:prstGeom>
        </p:spPr>
        <p:txBody>
          <a:bodyPr wrap="square">
            <a:spAutoFit/>
          </a:bodyPr>
          <a:lstStyle/>
          <a:p>
            <a:pPr>
              <a:lnSpc>
                <a:spcPts val="2500"/>
              </a:lnSpc>
            </a:pP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为了让家庭经济困难学生在本学年即可享受到提额的优惠政策，我行针对今年已经办理了助学贷款的学生开发提额功能模块，可以方便学生在线远程实现贷款额度的提升。具体操作如下：</a:t>
            </a: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anose="020B0503020204020204" charset="-122"/>
                <a:ea typeface="微软雅黑" panose="020B0503020204020204" charset="-122"/>
              </a:rPr>
              <a:t>提额操作（已贷款）</a:t>
            </a:r>
            <a:endParaRPr lang="zh-CN" altLang="en-US" sz="2200" b="1" dirty="0">
              <a:solidFill>
                <a:srgbClr val="0AAEEA"/>
              </a:solidFill>
              <a:latin typeface="微软雅黑" panose="020B0503020204020204" charset="-122"/>
              <a:ea typeface="微软雅黑" panose="020B0503020204020204" charset="-122"/>
            </a:endParaRPr>
          </a:p>
        </p:txBody>
      </p:sp>
      <p:pic>
        <p:nvPicPr>
          <p:cNvPr id="11" name="图片 10"/>
          <p:cNvPicPr/>
          <p:nvPr/>
        </p:nvPicPr>
        <p:blipFill>
          <a:blip r:embed="rId2" cstate="print">
            <a:extLst>
              <a:ext uri="{28A0092B-C50C-407E-A947-70E740481C1C}">
                <a14:useLocalDpi xmlns:a14="http://schemas.microsoft.com/office/drawing/2010/main" val="0"/>
              </a:ext>
            </a:extLst>
          </a:blip>
          <a:stretch>
            <a:fillRect/>
          </a:stretch>
        </p:blipFill>
        <p:spPr>
          <a:xfrm>
            <a:off x="807752" y="2773777"/>
            <a:ext cx="7028148" cy="3487323"/>
          </a:xfrm>
          <a:prstGeom prst="rect">
            <a:avLst/>
          </a:prstGeom>
          <a:ln>
            <a:solidFill>
              <a:schemeClr val="accent1"/>
            </a:solidFill>
          </a:ln>
        </p:spPr>
      </p:pic>
      <p:sp>
        <p:nvSpPr>
          <p:cNvPr id="12" name="矩形 11"/>
          <p:cNvSpPr/>
          <p:nvPr/>
        </p:nvSpPr>
        <p:spPr>
          <a:xfrm>
            <a:off x="8104169" y="2773372"/>
            <a:ext cx="3821942" cy="714426"/>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1.</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学生通过账户密码或者手机验证码登录系统。</a:t>
            </a:r>
          </a:p>
        </p:txBody>
      </p:sp>
      <p:sp>
        <p:nvSpPr>
          <p:cNvPr id="4" name="矩形 3"/>
          <p:cNvSpPr/>
          <p:nvPr/>
        </p:nvSpPr>
        <p:spPr bwMode="auto">
          <a:xfrm>
            <a:off x="4721157" y="3249038"/>
            <a:ext cx="1718554" cy="1926077"/>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8" name="直接连接符 7"/>
          <p:cNvCxnSpPr/>
          <p:nvPr/>
        </p:nvCxnSpPr>
        <p:spPr bwMode="auto">
          <a:xfrm flipV="1">
            <a:off x="6439711" y="3022060"/>
            <a:ext cx="1664458" cy="412237"/>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3" name="矩形 12"/>
          <p:cNvSpPr/>
          <p:nvPr/>
        </p:nvSpPr>
        <p:spPr>
          <a:xfrm>
            <a:off x="8099820" y="3696709"/>
            <a:ext cx="3897628" cy="2585323"/>
          </a:xfrm>
          <a:prstGeom prst="rect">
            <a:avLst/>
          </a:prstGeom>
        </p:spPr>
        <p:txBody>
          <a:bodyPr wrap="square">
            <a:spAutoFit/>
          </a:bodyPr>
          <a:lstStyle/>
          <a:p>
            <a:r>
              <a:rPr lang="zh-CN" altLang="zh-CN" sz="1800" dirty="0">
                <a:latin typeface="微软雅黑" panose="020B0503020204020204" charset="-122"/>
                <a:ea typeface="微软雅黑" panose="020B0503020204020204" charset="-122"/>
                <a:cs typeface="Times New Roman" panose="02020603050405020304" pitchFamily="18" charset="0"/>
              </a:rPr>
              <a:t>手机登录注意事项</a:t>
            </a:r>
            <a:r>
              <a:rPr lang="zh-CN" altLang="zh-CN" sz="1800" dirty="0" smtClean="0">
                <a:latin typeface="微软雅黑" panose="020B0503020204020204" charset="-122"/>
                <a:ea typeface="微软雅黑" panose="020B0503020204020204" charset="-122"/>
                <a:cs typeface="Times New Roman" panose="02020603050405020304" pitchFamily="18" charset="0"/>
              </a:rPr>
              <a:t>：</a:t>
            </a:r>
            <a:endParaRPr lang="en-US" altLang="zh-CN" sz="1800" dirty="0" smtClean="0">
              <a:latin typeface="微软雅黑" panose="020B0503020204020204" charset="-122"/>
              <a:ea typeface="微软雅黑" panose="020B0503020204020204" charset="-122"/>
              <a:cs typeface="Times New Roman" panose="02020603050405020304" pitchFamily="18" charset="0"/>
            </a:endParaRPr>
          </a:p>
          <a:p>
            <a:pPr marL="285750" lvl="0" indent="-285750">
              <a:buFont typeface="Wingdings" panose="05000000000000000000" pitchFamily="2" charset="2"/>
              <a:buChar char="l"/>
            </a:pPr>
            <a:r>
              <a:rPr lang="zh-CN" altLang="zh-CN" sz="1800" dirty="0" smtClean="0">
                <a:latin typeface="微软雅黑" panose="020B0503020204020204" charset="-122"/>
                <a:ea typeface="微软雅黑" panose="020B0503020204020204" charset="-122"/>
                <a:cs typeface="Times New Roman" panose="02020603050405020304" pitchFamily="18" charset="0"/>
              </a:rPr>
              <a:t>同</a:t>
            </a:r>
            <a:r>
              <a:rPr lang="zh-CN" altLang="zh-CN" sz="1800" dirty="0">
                <a:latin typeface="微软雅黑" panose="020B0503020204020204" charset="-122"/>
                <a:ea typeface="微软雅黑" panose="020B0503020204020204" charset="-122"/>
                <a:cs typeface="Times New Roman" panose="02020603050405020304" pitchFamily="18" charset="0"/>
              </a:rPr>
              <a:t>一个手机号每天发送验证码次数限制在</a:t>
            </a:r>
            <a:r>
              <a:rPr lang="en-US" altLang="zh-CN" sz="1800" dirty="0">
                <a:latin typeface="微软雅黑" panose="020B0503020204020204" charset="-122"/>
                <a:ea typeface="微软雅黑" panose="020B0503020204020204" charset="-122"/>
                <a:cs typeface="Times New Roman" panose="02020603050405020304" pitchFamily="18" charset="0"/>
              </a:rPr>
              <a:t>5</a:t>
            </a:r>
            <a:r>
              <a:rPr lang="zh-CN" altLang="zh-CN" sz="1800" dirty="0">
                <a:latin typeface="微软雅黑" panose="020B0503020204020204" charset="-122"/>
                <a:ea typeface="微软雅黑" panose="020B0503020204020204" charset="-122"/>
                <a:cs typeface="Times New Roman" panose="02020603050405020304" pitchFamily="18" charset="0"/>
              </a:rPr>
              <a:t>次，超过次数后，需明天再操作；</a:t>
            </a:r>
          </a:p>
          <a:p>
            <a:pPr marL="285750" lvl="0" indent="-285750">
              <a:buFont typeface="Wingdings" panose="05000000000000000000" pitchFamily="2" charset="2"/>
              <a:buChar char="l"/>
            </a:pPr>
            <a:r>
              <a:rPr lang="zh-CN" altLang="zh-CN" sz="1800" dirty="0">
                <a:latin typeface="微软雅黑" panose="020B0503020204020204" charset="-122"/>
                <a:ea typeface="微软雅黑" panose="020B0503020204020204" charset="-122"/>
                <a:cs typeface="Times New Roman" panose="02020603050405020304" pitchFamily="18" charset="0"/>
              </a:rPr>
              <a:t>验证码收到后，有效期</a:t>
            </a:r>
            <a:r>
              <a:rPr lang="en-US" altLang="zh-CN" sz="1800" dirty="0">
                <a:latin typeface="微软雅黑" panose="020B0503020204020204" charset="-122"/>
                <a:ea typeface="微软雅黑" panose="020B0503020204020204" charset="-122"/>
                <a:cs typeface="Times New Roman" panose="02020603050405020304" pitchFamily="18" charset="0"/>
              </a:rPr>
              <a:t>5</a:t>
            </a:r>
            <a:r>
              <a:rPr lang="zh-CN" altLang="zh-CN" sz="1800" dirty="0">
                <a:latin typeface="微软雅黑" panose="020B0503020204020204" charset="-122"/>
                <a:ea typeface="微软雅黑" panose="020B0503020204020204" charset="-122"/>
                <a:cs typeface="Times New Roman" panose="02020603050405020304" pitchFamily="18" charset="0"/>
              </a:rPr>
              <a:t>分钟，过期失效；</a:t>
            </a:r>
          </a:p>
          <a:p>
            <a:pPr marL="285750" indent="-285750">
              <a:buFont typeface="Wingdings" panose="05000000000000000000" pitchFamily="2" charset="2"/>
              <a:buChar char="l"/>
            </a:pPr>
            <a:r>
              <a:rPr lang="zh-CN" altLang="zh-CN" sz="1800" dirty="0">
                <a:latin typeface="微软雅黑" panose="020B0503020204020204" charset="-122"/>
                <a:ea typeface="微软雅黑" panose="020B0503020204020204" charset="-122"/>
                <a:cs typeface="Times New Roman" panose="02020603050405020304" pitchFamily="18" charset="0"/>
              </a:rPr>
              <a:t>验证码收到后，在有效期内，输入次数错误超过</a:t>
            </a:r>
            <a:r>
              <a:rPr lang="en-US" altLang="zh-CN" sz="1800" dirty="0">
                <a:latin typeface="微软雅黑" panose="020B0503020204020204" charset="-122"/>
                <a:ea typeface="微软雅黑" panose="020B0503020204020204" charset="-122"/>
                <a:cs typeface="Times New Roman" panose="02020603050405020304" pitchFamily="18" charset="0"/>
              </a:rPr>
              <a:t>3</a:t>
            </a:r>
            <a:r>
              <a:rPr lang="zh-CN" altLang="zh-CN" sz="1800" dirty="0">
                <a:latin typeface="微软雅黑" panose="020B0503020204020204" charset="-122"/>
                <a:ea typeface="微软雅黑" panose="020B0503020204020204" charset="-122"/>
                <a:cs typeface="Times New Roman" panose="02020603050405020304" pitchFamily="18" charset="0"/>
              </a:rPr>
              <a:t>次，验证码</a:t>
            </a:r>
            <a:r>
              <a:rPr lang="zh-CN" altLang="zh-CN" sz="1800" dirty="0" smtClean="0">
                <a:latin typeface="微软雅黑" panose="020B0503020204020204" charset="-122"/>
                <a:ea typeface="微软雅黑" panose="020B0503020204020204" charset="-122"/>
                <a:cs typeface="Times New Roman" panose="02020603050405020304" pitchFamily="18" charset="0"/>
              </a:rPr>
              <a:t>失效</a:t>
            </a:r>
            <a:r>
              <a:rPr lang="zh-CN" altLang="en-US" sz="1800" dirty="0" smtClean="0">
                <a:latin typeface="微软雅黑" panose="020B0503020204020204" charset="-122"/>
                <a:ea typeface="微软雅黑" panose="020B0503020204020204" charset="-122"/>
                <a:cs typeface="Times New Roman" panose="02020603050405020304" pitchFamily="18" charset="0"/>
              </a:rPr>
              <a:t>。</a:t>
            </a:r>
            <a:endParaRPr lang="zh-CN" altLang="en-US" sz="1800" dirty="0">
              <a:latin typeface="微软雅黑" panose="020B0503020204020204" charset="-122"/>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2889030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DB\Desktop\sls.cdb.com.cn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78" y="1980591"/>
            <a:ext cx="6659252" cy="4560247"/>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8</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anose="020B0503020204020204" charset="-122"/>
                <a:ea typeface="微软雅黑" panose="020B0503020204020204" charset="-122"/>
              </a:rPr>
              <a:t>提额操作（已贷款）</a:t>
            </a:r>
          </a:p>
        </p:txBody>
      </p:sp>
      <p:sp>
        <p:nvSpPr>
          <p:cNvPr id="12" name="矩形 11"/>
          <p:cNvSpPr/>
          <p:nvPr/>
        </p:nvSpPr>
        <p:spPr>
          <a:xfrm>
            <a:off x="7600545" y="2084353"/>
            <a:ext cx="3821942" cy="1054135"/>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2.</a:t>
            </a:r>
            <a:r>
              <a:rPr lang="zh-CN" altLang="en-US" sz="2000" dirty="0" smtClean="0">
                <a:solidFill>
                  <a:schemeClr val="tx1"/>
                </a:solidFill>
                <a:latin typeface="微软雅黑" panose="020B0503020204020204" charset="-122"/>
                <a:ea typeface="微软雅黑" panose="020B0503020204020204" charset="-122"/>
                <a:cs typeface="Times New Roman" panose="02020603050405020304" pitchFamily="18" charset="0"/>
              </a:rPr>
              <a:t>选择</a:t>
            </a:r>
            <a:r>
              <a:rPr lang="zh-CN" altLang="en-US" sz="2000" dirty="0" smtClean="0">
                <a:latin typeface="微软雅黑" panose="020B0503020204020204" charset="-122"/>
                <a:ea typeface="微软雅黑" panose="020B0503020204020204" charset="-122"/>
                <a:cs typeface="Times New Roman" panose="02020603050405020304" pitchFamily="18" charset="0"/>
              </a:rPr>
              <a:t>首页</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贷款</a:t>
            </a:r>
            <a:r>
              <a:rPr lang="zh-CN" altLang="en-US" sz="2000" dirty="0">
                <a:latin typeface="微软雅黑" panose="020B0503020204020204" charset="-122"/>
                <a:ea typeface="微软雅黑" panose="020B0503020204020204" charset="-122"/>
                <a:cs typeface="Times New Roman" panose="02020603050405020304" pitchFamily="18" charset="0"/>
              </a:rPr>
              <a:t>提额</a:t>
            </a:r>
            <a:r>
              <a:rPr lang="zh-CN" altLang="en-US" sz="2000" dirty="0" smtClean="0">
                <a:latin typeface="微软雅黑" panose="020B0503020204020204" charset="-122"/>
                <a:ea typeface="微软雅黑" panose="020B0503020204020204" charset="-122"/>
                <a:cs typeface="Times New Roman" panose="02020603050405020304" pitchFamily="18" charset="0"/>
              </a:rPr>
              <a:t>申请</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菜单</a:t>
            </a:r>
            <a:r>
              <a:rPr lang="zh-CN" altLang="en-US" sz="2000" dirty="0">
                <a:latin typeface="微软雅黑" panose="020B0503020204020204" charset="-122"/>
                <a:ea typeface="微软雅黑" panose="020B0503020204020204" charset="-122"/>
                <a:cs typeface="Times New Roman" panose="02020603050405020304" pitchFamily="18" charset="0"/>
              </a:rPr>
              <a:t>模块，</a:t>
            </a:r>
            <a:r>
              <a:rPr lang="zh-CN" altLang="en-US" sz="2000" dirty="0" smtClean="0">
                <a:latin typeface="微软雅黑" panose="020B0503020204020204" charset="-122"/>
                <a:ea typeface="微软雅黑" panose="020B0503020204020204" charset="-122"/>
                <a:cs typeface="Times New Roman" panose="02020603050405020304" pitchFamily="18" charset="0"/>
              </a:rPr>
              <a:t>点击</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贷款</a:t>
            </a:r>
            <a:r>
              <a:rPr lang="zh-CN" altLang="en-US" sz="2000" dirty="0">
                <a:latin typeface="微软雅黑" panose="020B0503020204020204" charset="-122"/>
                <a:ea typeface="微软雅黑" panose="020B0503020204020204" charset="-122"/>
                <a:cs typeface="Times New Roman" panose="02020603050405020304" pitchFamily="18" charset="0"/>
              </a:rPr>
              <a:t>提额</a:t>
            </a:r>
            <a:r>
              <a:rPr lang="zh-CN" altLang="en-US" sz="2000" dirty="0" smtClean="0">
                <a:latin typeface="微软雅黑" panose="020B0503020204020204" charset="-122"/>
                <a:ea typeface="微软雅黑" panose="020B0503020204020204" charset="-122"/>
                <a:cs typeface="Times New Roman" panose="02020603050405020304" pitchFamily="18" charset="0"/>
              </a:rPr>
              <a:t>申请</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进入</a:t>
            </a:r>
            <a:r>
              <a:rPr lang="zh-CN" altLang="en-US" sz="2000" dirty="0">
                <a:latin typeface="微软雅黑" panose="020B0503020204020204" charset="-122"/>
                <a:ea typeface="微软雅黑" panose="020B0503020204020204" charset="-122"/>
                <a:cs typeface="Times New Roman" panose="02020603050405020304" pitchFamily="18" charset="0"/>
              </a:rPr>
              <a:t>下一步操作。</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bwMode="auto">
          <a:xfrm>
            <a:off x="2191964" y="3916981"/>
            <a:ext cx="2334639" cy="466951"/>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8" name="直接连接符 7"/>
          <p:cNvCxnSpPr>
            <a:stCxn id="4" idx="3"/>
          </p:cNvCxnSpPr>
          <p:nvPr/>
        </p:nvCxnSpPr>
        <p:spPr bwMode="auto">
          <a:xfrm flipV="1">
            <a:off x="4526603" y="2282757"/>
            <a:ext cx="3073942" cy="1867700"/>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7" name="矩形 6"/>
          <p:cNvSpPr/>
          <p:nvPr/>
        </p:nvSpPr>
        <p:spPr>
          <a:xfrm>
            <a:off x="7600546" y="3313888"/>
            <a:ext cx="4442298" cy="2862322"/>
          </a:xfrm>
          <a:prstGeom prst="rect">
            <a:avLst/>
          </a:prstGeom>
        </p:spPr>
        <p:txBody>
          <a:bodyPr wrap="square">
            <a:spAutoFit/>
          </a:bodyPr>
          <a:lstStyle/>
          <a:p>
            <a:pPr marL="285750" indent="-285750">
              <a:buFont typeface="Wingdings" panose="05000000000000000000" pitchFamily="2" charset="2"/>
              <a:buChar char="l"/>
            </a:pPr>
            <a:r>
              <a:rPr lang="zh-CN" altLang="en-US" sz="1800" dirty="0" smtClean="0">
                <a:latin typeface="微软雅黑" panose="020B0503020204020204" charset="-122"/>
                <a:ea typeface="微软雅黑" panose="020B0503020204020204" charset="-122"/>
                <a:cs typeface="Times New Roman" panose="02020603050405020304" pitchFamily="18" charset="0"/>
              </a:rPr>
              <a:t>每名学生仅能申请一次提额。</a:t>
            </a:r>
            <a:endParaRPr lang="en-US" altLang="zh-CN" sz="1800" dirty="0" smtClean="0">
              <a:latin typeface="微软雅黑" panose="020B0503020204020204" charset="-122"/>
              <a:ea typeface="微软雅黑" panose="020B0503020204020204" charset="-122"/>
              <a:cs typeface="Times New Roman" panose="02020603050405020304" pitchFamily="18" charset="0"/>
            </a:endParaRPr>
          </a:p>
          <a:p>
            <a:pPr marL="285750" indent="-285750">
              <a:buFont typeface="Wingdings" panose="05000000000000000000" pitchFamily="2" charset="2"/>
              <a:buChar char="l"/>
            </a:pPr>
            <a:r>
              <a:rPr lang="zh-CN" altLang="en-US" sz="1800" dirty="0" smtClean="0">
                <a:latin typeface="微软雅黑" panose="020B0503020204020204" charset="-122"/>
                <a:ea typeface="微软雅黑" panose="020B0503020204020204" charset="-122"/>
                <a:cs typeface="Times New Roman" panose="02020603050405020304" pitchFamily="18" charset="0"/>
              </a:rPr>
              <a:t>提额办理时间：即日起至</a:t>
            </a:r>
            <a:r>
              <a:rPr lang="en-US" altLang="zh-CN" sz="1800" dirty="0" smtClean="0">
                <a:latin typeface="微软雅黑" panose="020B0503020204020204" charset="-122"/>
                <a:ea typeface="微软雅黑" panose="020B0503020204020204" charset="-122"/>
                <a:cs typeface="Times New Roman" panose="02020603050405020304" pitchFamily="18" charset="0"/>
              </a:rPr>
              <a:t>10</a:t>
            </a:r>
            <a:r>
              <a:rPr lang="zh-CN" altLang="en-US" sz="1800" dirty="0" smtClean="0">
                <a:latin typeface="微软雅黑" panose="020B0503020204020204" charset="-122"/>
                <a:ea typeface="微软雅黑" panose="020B0503020204020204" charset="-122"/>
                <a:cs typeface="Times New Roman" panose="02020603050405020304" pitchFamily="18" charset="0"/>
              </a:rPr>
              <a:t>月</a:t>
            </a:r>
            <a:r>
              <a:rPr lang="en-US" altLang="zh-CN" sz="1800" dirty="0" smtClean="0">
                <a:latin typeface="微软雅黑" panose="020B0503020204020204" charset="-122"/>
                <a:ea typeface="微软雅黑" panose="020B0503020204020204" charset="-122"/>
                <a:cs typeface="Times New Roman" panose="02020603050405020304" pitchFamily="18" charset="0"/>
              </a:rPr>
              <a:t>22</a:t>
            </a:r>
            <a:r>
              <a:rPr lang="zh-CN" altLang="en-US" sz="1800" dirty="0" smtClean="0">
                <a:latin typeface="微软雅黑" panose="020B0503020204020204" charset="-122"/>
                <a:ea typeface="微软雅黑" panose="020B0503020204020204" charset="-122"/>
                <a:cs typeface="Times New Roman" panose="02020603050405020304" pitchFamily="18" charset="0"/>
              </a:rPr>
              <a:t>日。</a:t>
            </a:r>
            <a:endParaRPr lang="en-US" altLang="zh-CN" sz="1800" dirty="0">
              <a:latin typeface="微软雅黑" panose="020B0503020204020204" charset="-122"/>
              <a:ea typeface="微软雅黑" panose="020B0503020204020204" charset="-122"/>
              <a:cs typeface="Times New Roman" panose="02020603050405020304" pitchFamily="18" charset="0"/>
            </a:endParaRPr>
          </a:p>
          <a:p>
            <a:pPr marL="285750" indent="-285750">
              <a:buFont typeface="Wingdings" panose="05000000000000000000" pitchFamily="2" charset="2"/>
              <a:buChar char="l"/>
            </a:pPr>
            <a:r>
              <a:rPr lang="zh-CN" altLang="en-US" sz="1800" dirty="0" smtClean="0">
                <a:latin typeface="微软雅黑" panose="020B0503020204020204" charset="-122"/>
                <a:ea typeface="微软雅黑" panose="020B0503020204020204" charset="-122"/>
                <a:cs typeface="Times New Roman" panose="02020603050405020304" pitchFamily="18" charset="0"/>
              </a:rPr>
              <a:t>以</a:t>
            </a:r>
            <a:r>
              <a:rPr lang="zh-CN" altLang="zh-CN" sz="1800" dirty="0" smtClean="0">
                <a:latin typeface="微软雅黑" panose="020B0503020204020204" charset="-122"/>
                <a:ea typeface="微软雅黑" panose="020B0503020204020204" charset="-122"/>
                <a:cs typeface="Times New Roman" panose="02020603050405020304" pitchFamily="18" charset="0"/>
              </a:rPr>
              <a:t>下</a:t>
            </a:r>
            <a:r>
              <a:rPr lang="zh-CN" altLang="zh-CN" sz="1800" dirty="0">
                <a:latin typeface="微软雅黑" panose="020B0503020204020204" charset="-122"/>
                <a:ea typeface="微软雅黑" panose="020B0503020204020204" charset="-122"/>
                <a:cs typeface="Times New Roman" panose="02020603050405020304" pitchFamily="18" charset="0"/>
              </a:rPr>
              <a:t>情况无法办理贷款提额</a:t>
            </a:r>
            <a:r>
              <a:rPr lang="zh-CN" altLang="zh-CN" sz="1800" dirty="0" smtClean="0">
                <a:latin typeface="微软雅黑" panose="020B0503020204020204" charset="-122"/>
                <a:ea typeface="微软雅黑" panose="020B0503020204020204" charset="-122"/>
                <a:cs typeface="Times New Roman" panose="02020603050405020304" pitchFamily="18" charset="0"/>
              </a:rPr>
              <a:t>申请</a:t>
            </a:r>
            <a:r>
              <a:rPr lang="zh-CN" altLang="en-US" sz="1800" dirty="0" smtClean="0">
                <a:latin typeface="微软雅黑" panose="020B0503020204020204" charset="-122"/>
                <a:ea typeface="微软雅黑" panose="020B0503020204020204" charset="-122"/>
                <a:cs typeface="Times New Roman" panose="02020603050405020304" pitchFamily="18" charset="0"/>
              </a:rPr>
              <a:t>：</a:t>
            </a:r>
            <a:endParaRPr lang="zh-CN" altLang="zh-CN" sz="1800" dirty="0">
              <a:latin typeface="微软雅黑" panose="020B0503020204020204" charset="-122"/>
              <a:ea typeface="微软雅黑" panose="020B0503020204020204" charset="-122"/>
              <a:cs typeface="Times New Roman" panose="02020603050405020304" pitchFamily="18" charset="0"/>
            </a:endParaRPr>
          </a:p>
          <a:p>
            <a:pPr marL="538163" indent="-273050"/>
            <a:r>
              <a:rPr lang="en-US" altLang="zh-CN" sz="1800" dirty="0" smtClean="0">
                <a:latin typeface="微软雅黑" panose="020B0503020204020204" charset="-122"/>
                <a:ea typeface="微软雅黑" panose="020B0503020204020204" charset="-122"/>
                <a:cs typeface="Times New Roman" panose="02020603050405020304" pitchFamily="18" charset="0"/>
              </a:rPr>
              <a:t>1.</a:t>
            </a:r>
            <a:r>
              <a:rPr lang="zh-CN" altLang="en-US" sz="1800" dirty="0" smtClean="0">
                <a:latin typeface="微软雅黑" panose="020B0503020204020204" charset="-122"/>
                <a:ea typeface="微软雅黑" panose="020B0503020204020204" charset="-122"/>
                <a:cs typeface="Times New Roman" panose="02020603050405020304" pitchFamily="18" charset="0"/>
              </a:rPr>
              <a:t>未办理</a:t>
            </a:r>
            <a:r>
              <a:rPr lang="en-US" altLang="zh-CN" sz="1800" dirty="0" smtClean="0">
                <a:latin typeface="微软雅黑" panose="020B0503020204020204" charset="-122"/>
                <a:ea typeface="微软雅黑" panose="020B0503020204020204" charset="-122"/>
                <a:cs typeface="Times New Roman" panose="02020603050405020304" pitchFamily="18" charset="0"/>
              </a:rPr>
              <a:t>2021</a:t>
            </a:r>
            <a:r>
              <a:rPr lang="zh-CN" altLang="zh-CN" sz="1800" dirty="0">
                <a:latin typeface="微软雅黑" panose="020B0503020204020204" charset="-122"/>
                <a:ea typeface="微软雅黑" panose="020B0503020204020204" charset="-122"/>
                <a:cs typeface="Times New Roman" panose="02020603050405020304" pitchFamily="18" charset="0"/>
              </a:rPr>
              <a:t>年度新办</a:t>
            </a:r>
            <a:r>
              <a:rPr lang="zh-CN" altLang="zh-CN" sz="1800" dirty="0" smtClean="0">
                <a:latin typeface="微软雅黑" panose="020B0503020204020204" charset="-122"/>
                <a:ea typeface="微软雅黑" panose="020B0503020204020204" charset="-122"/>
                <a:cs typeface="Times New Roman" panose="02020603050405020304" pitchFamily="18" charset="0"/>
              </a:rPr>
              <a:t>合同 </a:t>
            </a:r>
            <a:r>
              <a:rPr lang="en-US" altLang="zh-CN" sz="1800" dirty="0" smtClean="0">
                <a:latin typeface="微软雅黑" panose="020B0503020204020204" charset="-122"/>
                <a:ea typeface="微软雅黑" panose="020B0503020204020204" charset="-122"/>
                <a:cs typeface="Times New Roman" panose="02020603050405020304" pitchFamily="18" charset="0"/>
              </a:rPr>
              <a:t>(</a:t>
            </a:r>
            <a:r>
              <a:rPr lang="zh-CN" altLang="zh-CN" sz="1800" dirty="0">
                <a:latin typeface="微软雅黑" panose="020B0503020204020204" charset="-122"/>
                <a:ea typeface="微软雅黑" panose="020B0503020204020204" charset="-122"/>
                <a:cs typeface="Times New Roman" panose="02020603050405020304" pitchFamily="18" charset="0"/>
              </a:rPr>
              <a:t>学生可直接申请办理</a:t>
            </a:r>
            <a:r>
              <a:rPr lang="en-US" altLang="zh-CN" sz="1800" dirty="0">
                <a:latin typeface="微软雅黑" panose="020B0503020204020204" charset="-122"/>
                <a:ea typeface="微软雅黑" panose="020B0503020204020204" charset="-122"/>
                <a:cs typeface="Times New Roman" panose="02020603050405020304" pitchFamily="18" charset="0"/>
              </a:rPr>
              <a:t>2021</a:t>
            </a:r>
            <a:r>
              <a:rPr lang="zh-CN" altLang="zh-CN" sz="1800" dirty="0">
                <a:latin typeface="微软雅黑" panose="020B0503020204020204" charset="-122"/>
                <a:ea typeface="微软雅黑" panose="020B0503020204020204" charset="-122"/>
                <a:cs typeface="Times New Roman" panose="02020603050405020304" pitchFamily="18" charset="0"/>
              </a:rPr>
              <a:t>年度新合同</a:t>
            </a:r>
            <a:r>
              <a:rPr lang="en-US" altLang="zh-CN" sz="1800" dirty="0" smtClean="0">
                <a:latin typeface="微软雅黑" panose="020B0503020204020204" charset="-122"/>
                <a:ea typeface="微软雅黑" panose="020B0503020204020204" charset="-122"/>
                <a:cs typeface="Times New Roman" panose="02020603050405020304" pitchFamily="18" charset="0"/>
              </a:rPr>
              <a:t>)</a:t>
            </a:r>
            <a:r>
              <a:rPr lang="zh-CN" altLang="zh-CN" sz="1800" dirty="0" smtClean="0">
                <a:latin typeface="微软雅黑" panose="020B0503020204020204" charset="-122"/>
                <a:ea typeface="微软雅黑" panose="020B0503020204020204" charset="-122"/>
                <a:cs typeface="Times New Roman" panose="02020603050405020304" pitchFamily="18" charset="0"/>
              </a:rPr>
              <a:t>；</a:t>
            </a:r>
            <a:endParaRPr lang="zh-CN" altLang="zh-CN" sz="1800" dirty="0">
              <a:latin typeface="微软雅黑" panose="020B0503020204020204" charset="-122"/>
              <a:ea typeface="微软雅黑" panose="020B0503020204020204" charset="-122"/>
              <a:cs typeface="Times New Roman" panose="02020603050405020304" pitchFamily="18" charset="0"/>
            </a:endParaRPr>
          </a:p>
          <a:p>
            <a:pPr marL="538163" indent="-273050"/>
            <a:r>
              <a:rPr lang="en-US" altLang="zh-CN" sz="1800" dirty="0" smtClean="0">
                <a:latin typeface="微软雅黑" panose="020B0503020204020204" charset="-122"/>
                <a:ea typeface="微软雅黑" panose="020B0503020204020204" charset="-122"/>
                <a:cs typeface="Times New Roman" panose="02020603050405020304" pitchFamily="18" charset="0"/>
              </a:rPr>
              <a:t>2.</a:t>
            </a:r>
            <a:r>
              <a:rPr lang="zh-CN" altLang="zh-CN" sz="1800" dirty="0" smtClean="0">
                <a:latin typeface="微软雅黑" panose="020B0503020204020204" charset="-122"/>
                <a:ea typeface="微软雅黑" panose="020B0503020204020204" charset="-122"/>
                <a:cs typeface="Times New Roman" panose="02020603050405020304" pitchFamily="18" charset="0"/>
              </a:rPr>
              <a:t>县</a:t>
            </a:r>
            <a:r>
              <a:rPr lang="zh-CN" altLang="zh-CN" sz="1800" dirty="0">
                <a:latin typeface="微软雅黑" panose="020B0503020204020204" charset="-122"/>
                <a:ea typeface="微软雅黑" panose="020B0503020204020204" charset="-122"/>
                <a:cs typeface="Times New Roman" panose="02020603050405020304" pitchFamily="18" charset="0"/>
              </a:rPr>
              <a:t>资助中心已汇总提交</a:t>
            </a:r>
            <a:r>
              <a:rPr lang="zh-CN" altLang="zh-CN" sz="1800" dirty="0" smtClean="0">
                <a:latin typeface="微软雅黑" panose="020B0503020204020204" charset="-122"/>
                <a:ea typeface="微软雅黑" panose="020B0503020204020204" charset="-122"/>
                <a:cs typeface="Times New Roman" panose="02020603050405020304" pitchFamily="18" charset="0"/>
              </a:rPr>
              <a:t>合同（</a:t>
            </a:r>
            <a:r>
              <a:rPr lang="zh-CN" altLang="zh-CN" sz="1800" dirty="0">
                <a:latin typeface="微软雅黑" panose="020B0503020204020204" charset="-122"/>
                <a:ea typeface="微软雅黑" panose="020B0503020204020204" charset="-122"/>
                <a:cs typeface="Times New Roman" panose="02020603050405020304" pitchFamily="18" charset="0"/>
              </a:rPr>
              <a:t>请联系当地国家开发银行分行退回</a:t>
            </a:r>
            <a:r>
              <a:rPr lang="zh-CN" altLang="zh-CN" sz="1800" dirty="0" smtClean="0">
                <a:latin typeface="微软雅黑" panose="020B0503020204020204" charset="-122"/>
                <a:ea typeface="微软雅黑" panose="020B0503020204020204" charset="-122"/>
                <a:cs typeface="Times New Roman" panose="02020603050405020304" pitchFamily="18" charset="0"/>
              </a:rPr>
              <a:t>合同</a:t>
            </a:r>
            <a:r>
              <a:rPr lang="zh-CN" altLang="en-US" sz="1800" dirty="0">
                <a:latin typeface="微软雅黑" panose="020B0503020204020204" charset="-122"/>
                <a:ea typeface="微软雅黑" panose="020B0503020204020204" charset="-122"/>
                <a:cs typeface="Times New Roman" panose="02020603050405020304" pitchFamily="18" charset="0"/>
              </a:rPr>
              <a:t>）</a:t>
            </a:r>
            <a:r>
              <a:rPr lang="zh-CN" altLang="zh-CN" sz="1800" dirty="0" smtClean="0">
                <a:latin typeface="微软雅黑" panose="020B0503020204020204" charset="-122"/>
                <a:ea typeface="微软雅黑" panose="020B0503020204020204" charset="-122"/>
                <a:cs typeface="Times New Roman" panose="02020603050405020304" pitchFamily="18" charset="0"/>
              </a:rPr>
              <a:t>；</a:t>
            </a:r>
            <a:endParaRPr lang="zh-CN" altLang="zh-CN" sz="1800" dirty="0">
              <a:latin typeface="微软雅黑" panose="020B0503020204020204" charset="-122"/>
              <a:ea typeface="微软雅黑" panose="020B0503020204020204" charset="-122"/>
              <a:cs typeface="Times New Roman" panose="02020603050405020304" pitchFamily="18" charset="0"/>
            </a:endParaRPr>
          </a:p>
          <a:p>
            <a:pPr marL="538163" indent="-273050"/>
            <a:r>
              <a:rPr lang="en-US" altLang="zh-CN" sz="1800" dirty="0" smtClean="0">
                <a:latin typeface="微软雅黑" panose="020B0503020204020204" charset="-122"/>
                <a:ea typeface="微软雅黑" panose="020B0503020204020204" charset="-122"/>
                <a:cs typeface="Times New Roman" panose="02020603050405020304" pitchFamily="18" charset="0"/>
              </a:rPr>
              <a:t>3.</a:t>
            </a:r>
            <a:r>
              <a:rPr lang="zh-CN" altLang="zh-CN" sz="1800" dirty="0" smtClean="0">
                <a:latin typeface="微软雅黑" panose="020B0503020204020204" charset="-122"/>
                <a:ea typeface="微软雅黑" panose="020B0503020204020204" charset="-122"/>
                <a:cs typeface="Times New Roman" panose="02020603050405020304" pitchFamily="18" charset="0"/>
              </a:rPr>
              <a:t>已</a:t>
            </a:r>
            <a:r>
              <a:rPr lang="zh-CN" altLang="zh-CN" sz="1800" dirty="0">
                <a:latin typeface="微软雅黑" panose="020B0503020204020204" charset="-122"/>
                <a:ea typeface="微软雅黑" panose="020B0503020204020204" charset="-122"/>
                <a:cs typeface="Times New Roman" panose="02020603050405020304" pitchFamily="18" charset="0"/>
              </a:rPr>
              <a:t>按照最新政策规定上限办理合同（本专科生上限</a:t>
            </a:r>
            <a:r>
              <a:rPr lang="en-US" altLang="zh-CN" sz="1800" dirty="0">
                <a:latin typeface="微软雅黑" panose="020B0503020204020204" charset="-122"/>
                <a:ea typeface="微软雅黑" panose="020B0503020204020204" charset="-122"/>
                <a:cs typeface="Times New Roman" panose="02020603050405020304" pitchFamily="18" charset="0"/>
              </a:rPr>
              <a:t>12000</a:t>
            </a:r>
            <a:r>
              <a:rPr lang="zh-CN" altLang="zh-CN" sz="1800" dirty="0">
                <a:latin typeface="微软雅黑" panose="020B0503020204020204" charset="-122"/>
                <a:ea typeface="微软雅黑" panose="020B0503020204020204" charset="-122"/>
                <a:cs typeface="Times New Roman" panose="02020603050405020304" pitchFamily="18" charset="0"/>
              </a:rPr>
              <a:t>元，研究生上限</a:t>
            </a:r>
            <a:r>
              <a:rPr lang="en-US" altLang="zh-CN" sz="1800" dirty="0">
                <a:latin typeface="微软雅黑" panose="020B0503020204020204" charset="-122"/>
                <a:ea typeface="微软雅黑" panose="020B0503020204020204" charset="-122"/>
                <a:cs typeface="Times New Roman" panose="02020603050405020304" pitchFamily="18" charset="0"/>
              </a:rPr>
              <a:t>16000</a:t>
            </a:r>
            <a:r>
              <a:rPr lang="zh-CN" altLang="zh-CN" sz="1800" dirty="0">
                <a:latin typeface="微软雅黑" panose="020B0503020204020204" charset="-122"/>
                <a:ea typeface="微软雅黑" panose="020B0503020204020204" charset="-122"/>
                <a:cs typeface="Times New Roman" panose="02020603050405020304" pitchFamily="18" charset="0"/>
              </a:rPr>
              <a:t>元）。</a:t>
            </a:r>
          </a:p>
        </p:txBody>
      </p:sp>
    </p:spTree>
    <p:extLst>
      <p:ext uri="{BB962C8B-B14F-4D97-AF65-F5344CB8AC3E}">
        <p14:creationId xmlns:p14="http://schemas.microsoft.com/office/powerpoint/2010/main" val="124274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CDB\Downloads\微信图片_2021090616423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412" y="1842661"/>
            <a:ext cx="6762758" cy="4188487"/>
          </a:xfrm>
          <a:prstGeom prst="rect">
            <a:avLst/>
          </a:prstGeom>
          <a:noFill/>
          <a:ln>
            <a:solidFill>
              <a:schemeClr val="tx2"/>
            </a:solidFill>
          </a:ln>
        </p:spPr>
      </p:pic>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latin typeface="微软雅黑" panose="020B0503020204020204" charset="-122"/>
                <a:ea typeface="微软雅黑" panose="020B0503020204020204" charset="-122"/>
              </a:rPr>
              <a:t>9</a:t>
            </a:fld>
            <a:endParaRPr lang="zh-CN" altLang="en-US" sz="1800">
              <a:solidFill>
                <a:schemeClr val="tx1"/>
              </a:solidFill>
              <a:latin typeface="微软雅黑" panose="020B0503020204020204" charset="-122"/>
              <a:ea typeface="微软雅黑" panose="020B0503020204020204" charset="-122"/>
            </a:endParaRPr>
          </a:p>
        </p:txBody>
      </p:sp>
      <p:sp>
        <p:nvSpPr>
          <p:cNvPr id="42" name="矩形 41" descr="e7d195523061f1c0205959036996ad55c215b892a7aac5c0B9ADEF7896FB48F2EF97163A2DE1401E1875DEDC438B7864AD24CA23553DBBBD975DAF4CAD4A2592689FFB6CEE59FFA55B2702D0E5EE29CDF0034FBECF3F39D9E56CE59B316F8DECE0E2BD70ABFAACF571AD15CF4A370499F686CAF25182A10EFCA9B4565897AC25F109E939A694F130"/>
          <p:cNvSpPr/>
          <p:nvPr/>
        </p:nvSpPr>
        <p:spPr>
          <a:xfrm>
            <a:off x="565412" y="404978"/>
            <a:ext cx="2579140" cy="461665"/>
          </a:xfrm>
          <a:prstGeom prst="rect">
            <a:avLst/>
          </a:prstGeom>
        </p:spPr>
        <p:txBody>
          <a:bodyPr wrap="square">
            <a:spAutoFit/>
          </a:bodyPr>
          <a:lstStyle/>
          <a:p>
            <a:r>
              <a:rPr lang="zh-CN" altLang="en-US" sz="2400" b="1" dirty="0" smtClean="0">
                <a:solidFill>
                  <a:srgbClr val="C00000"/>
                </a:solidFill>
                <a:latin typeface="微软雅黑" panose="020B0503020204020204" pitchFamily="34" charset="-122"/>
                <a:ea typeface="微软雅黑" panose="020B0503020204020204" pitchFamily="34" charset="-122"/>
                <a:sym typeface="微软雅黑" pitchFamily="34" charset="-122"/>
              </a:rPr>
              <a:t>二、提额操作</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itchFamily="34" charset="-122"/>
            </a:endParaRPr>
          </a:p>
        </p:txBody>
      </p:sp>
      <p:sp>
        <p:nvSpPr>
          <p:cNvPr id="51" name="直接连接符 4"/>
          <p:cNvSpPr>
            <a:spLocks noChangeShapeType="1"/>
          </p:cNvSpPr>
          <p:nvPr/>
        </p:nvSpPr>
        <p:spPr bwMode="auto">
          <a:xfrm>
            <a:off x="565412" y="1048874"/>
            <a:ext cx="11083663" cy="1587"/>
          </a:xfrm>
          <a:prstGeom prst="line">
            <a:avLst/>
          </a:prstGeom>
          <a:noFill/>
          <a:ln w="9525">
            <a:solidFill>
              <a:srgbClr val="7F7F7F"/>
            </a:solidFill>
            <a:prstDash val="sysDash"/>
            <a:miter lim="800000"/>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sp>
        <p:nvSpPr>
          <p:cNvPr id="56" name="页脚占位符 3"/>
          <p:cNvSpPr>
            <a:spLocks noGrp="1"/>
          </p:cNvSpPr>
          <p:nvPr>
            <p:ph type="ftr" sz="quarter" idx="11"/>
          </p:nvPr>
        </p:nvSpPr>
        <p:spPr>
          <a:xfrm>
            <a:off x="8305800" y="6467475"/>
            <a:ext cx="3860800" cy="365125"/>
          </a:xfrm>
        </p:spPr>
        <p:txBody>
          <a:bodyPr/>
          <a:lstStyle/>
          <a:p>
            <a:pPr>
              <a:defRPr/>
            </a:pPr>
            <a:r>
              <a:rPr lang="en-US" altLang="zh-CN" dirty="0" smtClean="0">
                <a:latin typeface="微软雅黑"/>
                <a:ea typeface="微软雅黑"/>
              </a:rPr>
              <a:t>©</a:t>
            </a:r>
            <a:r>
              <a:rPr lang="zh-CN" altLang="en-US" dirty="0" smtClean="0">
                <a:latin typeface="微软雅黑"/>
                <a:ea typeface="微软雅黑"/>
              </a:rPr>
              <a:t>国家开发银行普惠金融部</a:t>
            </a:r>
            <a:endParaRPr lang="zh-CN" altLang="en-US" dirty="0">
              <a:latin typeface="Arial" pitchFamily="34" charset="0"/>
            </a:endParaRPr>
          </a:p>
        </p:txBody>
      </p:sp>
      <p:sp>
        <p:nvSpPr>
          <p:cNvPr id="9" name="椭圆 23"/>
          <p:cNvSpPr>
            <a:spLocks noChangeArrowheads="1"/>
          </p:cNvSpPr>
          <p:nvPr/>
        </p:nvSpPr>
        <p:spPr bwMode="auto">
          <a:xfrm>
            <a:off x="927100" y="1338263"/>
            <a:ext cx="225425" cy="225425"/>
          </a:xfrm>
          <a:prstGeom prst="ellipse">
            <a:avLst/>
          </a:prstGeom>
          <a:solidFill>
            <a:srgbClr val="0AAEEA"/>
          </a:solidFill>
          <a:ln w="47625">
            <a:solidFill>
              <a:srgbClr val="F3F3F3"/>
            </a:solidFill>
            <a:miter lim="800000"/>
          </a:ln>
        </p:spPr>
        <p:txBody>
          <a:bodyPr anchor="ctr"/>
          <a:lstStyle/>
          <a:p>
            <a:pPr algn="ctr"/>
            <a:endParaRPr lang="zh-CN" altLang="zh-CN" sz="180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文本框 2"/>
          <p:cNvSpPr>
            <a:spLocks noChangeArrowheads="1"/>
          </p:cNvSpPr>
          <p:nvPr/>
        </p:nvSpPr>
        <p:spPr bwMode="auto">
          <a:xfrm>
            <a:off x="1368425" y="12501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anose="020B0503020204020204" charset="-122"/>
                <a:ea typeface="微软雅黑" panose="020B0503020204020204" charset="-122"/>
              </a:rPr>
              <a:t>提额操作（已贷款）</a:t>
            </a:r>
          </a:p>
        </p:txBody>
      </p:sp>
      <p:sp>
        <p:nvSpPr>
          <p:cNvPr id="12" name="矩形 11"/>
          <p:cNvSpPr/>
          <p:nvPr/>
        </p:nvSpPr>
        <p:spPr>
          <a:xfrm>
            <a:off x="7600545" y="2084353"/>
            <a:ext cx="3821942" cy="1996829"/>
          </a:xfrm>
          <a:prstGeom prst="rect">
            <a:avLst/>
          </a:prstGeom>
        </p:spPr>
        <p:txBody>
          <a:bodyPr wrap="square">
            <a:spAutoFit/>
          </a:bodyPr>
          <a:lstStyle/>
          <a:p>
            <a:pPr>
              <a:lnSpc>
                <a:spcPts val="2500"/>
              </a:lnSpc>
            </a:pPr>
            <a:r>
              <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rPr>
              <a:t>3.</a:t>
            </a:r>
            <a:r>
              <a:rPr lang="zh-CN" altLang="en-US" sz="2000" dirty="0">
                <a:latin typeface="微软雅黑" panose="020B0503020204020204" charset="-122"/>
                <a:ea typeface="微软雅黑" panose="020B0503020204020204" charset="-122"/>
                <a:cs typeface="Times New Roman" panose="02020603050405020304" pitchFamily="18" charset="0"/>
              </a:rPr>
              <a:t>若学</a:t>
            </a:r>
            <a:r>
              <a:rPr lang="zh-CN" altLang="en-US" sz="2000" dirty="0" smtClean="0">
                <a:latin typeface="微软雅黑" panose="020B0503020204020204" charset="-122"/>
                <a:ea typeface="微软雅黑" panose="020B0503020204020204" charset="-122"/>
                <a:cs typeface="Times New Roman" panose="02020603050405020304" pitchFamily="18" charset="0"/>
              </a:rPr>
              <a:t>生名下存在</a:t>
            </a:r>
            <a:r>
              <a:rPr lang="zh-CN" altLang="en-US" sz="2000" dirty="0">
                <a:latin typeface="微软雅黑" panose="020B0503020204020204" charset="-122"/>
                <a:ea typeface="微软雅黑" panose="020B0503020204020204" charset="-122"/>
                <a:cs typeface="Times New Roman" panose="02020603050405020304" pitchFamily="18" charset="0"/>
              </a:rPr>
              <a:t>可进行贷款提额申请的合同：</a:t>
            </a:r>
            <a:r>
              <a:rPr lang="zh-CN" altLang="en-US" sz="2000" dirty="0" smtClean="0">
                <a:latin typeface="微软雅黑" panose="020B0503020204020204" charset="-122"/>
                <a:ea typeface="微软雅黑" panose="020B0503020204020204" charset="-122"/>
                <a:cs typeface="Times New Roman" panose="02020603050405020304" pitchFamily="18" charset="0"/>
              </a:rPr>
              <a:t>点击</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贷款</a:t>
            </a:r>
            <a:r>
              <a:rPr lang="zh-CN" altLang="en-US" sz="2000" dirty="0">
                <a:latin typeface="微软雅黑" panose="020B0503020204020204" charset="-122"/>
                <a:ea typeface="微软雅黑" panose="020B0503020204020204" charset="-122"/>
                <a:cs typeface="Times New Roman" panose="02020603050405020304" pitchFamily="18" charset="0"/>
              </a:rPr>
              <a:t>提额</a:t>
            </a:r>
            <a:r>
              <a:rPr lang="zh-CN" altLang="en-US" sz="2000" dirty="0" smtClean="0">
                <a:latin typeface="微软雅黑" panose="020B0503020204020204" charset="-122"/>
                <a:ea typeface="微软雅黑" panose="020B0503020204020204" charset="-122"/>
                <a:cs typeface="Times New Roman" panose="02020603050405020304" pitchFamily="18" charset="0"/>
              </a:rPr>
              <a:t>申请</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后</a:t>
            </a:r>
            <a:r>
              <a:rPr lang="zh-CN" altLang="en-US" sz="2000" dirty="0">
                <a:latin typeface="微软雅黑" panose="020B0503020204020204" charset="-122"/>
                <a:ea typeface="微软雅黑" panose="020B0503020204020204" charset="-122"/>
                <a:cs typeface="Times New Roman" panose="02020603050405020304" pitchFamily="18" charset="0"/>
              </a:rPr>
              <a:t>会弹</a:t>
            </a:r>
            <a:r>
              <a:rPr lang="zh-CN" altLang="en-US" sz="2000" dirty="0" smtClean="0">
                <a:latin typeface="微软雅黑" panose="020B0503020204020204" charset="-122"/>
                <a:ea typeface="微软雅黑" panose="020B0503020204020204" charset="-122"/>
                <a:cs typeface="Times New Roman" panose="02020603050405020304" pitchFamily="18" charset="0"/>
              </a:rPr>
              <a:t>出</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国家</a:t>
            </a:r>
            <a:r>
              <a:rPr lang="zh-CN" altLang="en-US" sz="2000" dirty="0">
                <a:latin typeface="微软雅黑" panose="020B0503020204020204" charset="-122"/>
                <a:ea typeface="微软雅黑" panose="020B0503020204020204" charset="-122"/>
                <a:cs typeface="Times New Roman" panose="02020603050405020304" pitchFamily="18" charset="0"/>
              </a:rPr>
              <a:t>开发银行生源地信用助学贷款额度提升有关</a:t>
            </a:r>
            <a:r>
              <a:rPr lang="zh-CN" altLang="en-US" sz="2000" dirty="0" smtClean="0">
                <a:latin typeface="微软雅黑" panose="020B0503020204020204" charset="-122"/>
                <a:ea typeface="微软雅黑" panose="020B0503020204020204" charset="-122"/>
                <a:cs typeface="Times New Roman" panose="02020603050405020304" pitchFamily="18" charset="0"/>
              </a:rPr>
              <a:t>说明</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，点击</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提额申请</a:t>
            </a:r>
            <a:r>
              <a:rPr lang="en-US" altLang="zh-CN" sz="2000" dirty="0" smtClean="0">
                <a:latin typeface="微软雅黑" panose="020B0503020204020204" charset="-122"/>
                <a:ea typeface="微软雅黑" panose="020B0503020204020204" charset="-122"/>
                <a:cs typeface="Times New Roman" panose="02020603050405020304" pitchFamily="18" charset="0"/>
              </a:rPr>
              <a:t>】</a:t>
            </a:r>
            <a:r>
              <a:rPr lang="zh-CN" altLang="en-US" sz="2000" dirty="0" smtClean="0">
                <a:latin typeface="微软雅黑" panose="020B0503020204020204" charset="-122"/>
                <a:ea typeface="微软雅黑" panose="020B0503020204020204" charset="-122"/>
                <a:cs typeface="Times New Roman" panose="02020603050405020304" pitchFamily="18" charset="0"/>
              </a:rPr>
              <a:t>按钮进入下一步。</a:t>
            </a:r>
            <a:endParaRPr lang="en-US" altLang="zh-CN" sz="2000" dirty="0" smtClean="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bwMode="auto">
          <a:xfrm>
            <a:off x="2470823" y="1919568"/>
            <a:ext cx="2957211" cy="4027275"/>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cxnSp>
        <p:nvCxnSpPr>
          <p:cNvPr id="8" name="直接连接符 7"/>
          <p:cNvCxnSpPr>
            <a:stCxn id="4" idx="3"/>
          </p:cNvCxnSpPr>
          <p:nvPr/>
        </p:nvCxnSpPr>
        <p:spPr bwMode="auto">
          <a:xfrm flipV="1">
            <a:off x="5428034" y="2321668"/>
            <a:ext cx="2172512" cy="1611538"/>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 name="矩形 5"/>
          <p:cNvSpPr/>
          <p:nvPr/>
        </p:nvSpPr>
        <p:spPr bwMode="auto">
          <a:xfrm>
            <a:off x="970941" y="2218397"/>
            <a:ext cx="428017" cy="213518"/>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597516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27982</TotalTime>
  <Pages>0</Pages>
  <Words>2352</Words>
  <Characters>0</Characters>
  <Application>Microsoft Office PowerPoint</Application>
  <DocSecurity>0</DocSecurity>
  <PresentationFormat>自定义</PresentationFormat>
  <Lines>0</Lines>
  <Paragraphs>196</Paragraphs>
  <Slides>28</Slides>
  <Notes>0</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方宽</dc:creator>
  <cp:lastModifiedBy>方宽</cp:lastModifiedBy>
  <cp:revision>767</cp:revision>
  <cp:lastPrinted>2021-09-14T09:02:05Z</cp:lastPrinted>
  <dcterms:created xsi:type="dcterms:W3CDTF">2014-02-18T19:58:00Z</dcterms:created>
  <dcterms:modified xsi:type="dcterms:W3CDTF">2021-09-15T03:35:55Z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