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2" r:id="rId2"/>
  </p:sldMasterIdLst>
  <p:notesMasterIdLst>
    <p:notesMasterId r:id="rId32"/>
  </p:notesMasterIdLst>
  <p:handoutMasterIdLst>
    <p:handoutMasterId r:id="rId33"/>
  </p:handoutMasterIdLst>
  <p:sldIdLst>
    <p:sldId id="257" r:id="rId3"/>
    <p:sldId id="298" r:id="rId4"/>
    <p:sldId id="328" r:id="rId5"/>
    <p:sldId id="301" r:id="rId6"/>
    <p:sldId id="332" r:id="rId7"/>
    <p:sldId id="303" r:id="rId8"/>
    <p:sldId id="304" r:id="rId9"/>
    <p:sldId id="305" r:id="rId10"/>
    <p:sldId id="307" r:id="rId11"/>
    <p:sldId id="308" r:id="rId12"/>
    <p:sldId id="309" r:id="rId13"/>
    <p:sldId id="334" r:id="rId14"/>
    <p:sldId id="329" r:id="rId15"/>
    <p:sldId id="313" r:id="rId16"/>
    <p:sldId id="333" r:id="rId17"/>
    <p:sldId id="316" r:id="rId18"/>
    <p:sldId id="317" r:id="rId19"/>
    <p:sldId id="318" r:id="rId20"/>
    <p:sldId id="319" r:id="rId21"/>
    <p:sldId id="335" r:id="rId22"/>
    <p:sldId id="320" r:id="rId23"/>
    <p:sldId id="321" r:id="rId24"/>
    <p:sldId id="323" r:id="rId25"/>
    <p:sldId id="330" r:id="rId26"/>
    <p:sldId id="324" r:id="rId27"/>
    <p:sldId id="331" r:id="rId28"/>
    <p:sldId id="326" r:id="rId29"/>
    <p:sldId id="327" r:id="rId30"/>
    <p:sldId id="275" r:id="rId31"/>
  </p:sldIdLst>
  <p:sldSz cx="9144000" cy="6858000" type="screen4x3"/>
  <p:notesSz cx="6858000" cy="9144000"/>
  <p:embeddedFontLst>
    <p:embeddedFont>
      <p:font typeface="微软雅黑" pitchFamily="34" charset="-122"/>
      <p:regular r:id="rId34"/>
      <p:bold r:id="rId35"/>
    </p:embeddedFont>
    <p:embeddedFont>
      <p:font typeface="Calibri" pitchFamily="34" charset="0"/>
      <p:regular r:id="rId36"/>
      <p:bold r:id="rId37"/>
      <p:italic r:id="rId38"/>
      <p:boldItalic r:id="rId39"/>
    </p:embeddedFont>
    <p:embeddedFont>
      <p:font typeface="Franklin Gothic Medium" pitchFamily="34" charset="0"/>
      <p:regular r:id="rId40"/>
      <p:italic r:id="rId41"/>
    </p:embeddedFont>
    <p:embeddedFont>
      <p:font typeface="Franklin Gothic Book" charset="0"/>
      <p:regular r:id="rId42"/>
      <p:italic r:id="rId43"/>
    </p:embeddedFont>
    <p:embeddedFont>
      <p:font typeface="黑体" pitchFamily="49" charset="-122"/>
      <p:regular r:id="rId44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5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000000"/>
    <a:srgbClr val="FF5050"/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5" autoAdjust="0"/>
  </p:normalViewPr>
  <p:slideViewPr>
    <p:cSldViewPr>
      <p:cViewPr varScale="1">
        <p:scale>
          <a:sx n="63" d="100"/>
          <a:sy n="63" d="100"/>
        </p:scale>
        <p:origin x="-1590" y="-108"/>
      </p:cViewPr>
      <p:guideLst>
        <p:guide orient="horz" pos="2160"/>
        <p:guide pos="28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172" y="-78"/>
      </p:cViewPr>
      <p:guideLst>
        <p:guide orient="horz" pos="288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2A97832-3C75-4EB3-A695-FD3BCE71826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AA198E7-577E-4BC4-9E34-9BBD3EAE366F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D8E0C649-3A79-42F2-A5FB-7EFE334793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E0C649-3A79-42F2-A5FB-7EFE334793A4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43109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E0C649-3A79-42F2-A5FB-7EFE334793A4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1848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/>
              <a:t>具体农商行助学贷款办理网点由法人行总行系统管理员在“公共管理”</a:t>
            </a:r>
            <a:r>
              <a:rPr lang="en-US" altLang="zh-CN"/>
              <a:t>-</a:t>
            </a:r>
            <a:r>
              <a:rPr lang="zh-CN" altLang="en-US"/>
              <a:t>“助学贷款办理机构管理”中配置。</a:t>
            </a: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619EC7EE-49D4-4A3A-B993-1F6610330072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r>
              <a:rPr lang="zh-CN" altLang="en-US"/>
              <a:t>就学信息和毕业确认注意事项学生端和高校端有详细注解</a:t>
            </a: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6D60A2BA-7C2F-45A2-86D6-29B477D0CEC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EEF140FC-B8C4-4F05-84AD-A6FFAD975806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E0C649-3A79-42F2-A5FB-7EFE334793A4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4009 w 6027"/>
                <a:gd name="T1" fmla="*/ 9 h 2296"/>
                <a:gd name="T2" fmla="*/ 0 w 6027"/>
                <a:gd name="T3" fmla="*/ 9 h 2296"/>
                <a:gd name="T4" fmla="*/ 0 w 6027"/>
                <a:gd name="T5" fmla="*/ 0 h 2296"/>
                <a:gd name="T6" fmla="*/ 4009 w 6027"/>
                <a:gd name="T7" fmla="*/ 0 h 2296"/>
                <a:gd name="T8" fmla="*/ 4009 w 6027"/>
                <a:gd name="T9" fmla="*/ 9 h 2296"/>
                <a:gd name="T10" fmla="*/ 4009 w 6027"/>
                <a:gd name="T11" fmla="*/ 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" name="Freeform 5"/>
          <p:cNvSpPr/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6 w 5748"/>
              <a:gd name="T1" fmla="*/ 2147483646 h 246"/>
              <a:gd name="T2" fmla="*/ 0 w 5748"/>
              <a:gd name="T3" fmla="*/ 2147483646 h 246"/>
              <a:gd name="T4" fmla="*/ 0 w 5748"/>
              <a:gd name="T5" fmla="*/ 0 h 246"/>
              <a:gd name="T6" fmla="*/ 2147483646 w 5748"/>
              <a:gd name="T7" fmla="*/ 0 h 246"/>
              <a:gd name="T8" fmla="*/ 2147483646 w 5748"/>
              <a:gd name="T9" fmla="*/ 2147483646 h 246"/>
              <a:gd name="T10" fmla="*/ 2147483646 w 5748"/>
              <a:gd name="T11" fmla="*/ 21474836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grpSp>
        <p:nvGrpSpPr>
          <p:cNvPr id="8" name="Group 6"/>
          <p:cNvGrpSpPr/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/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" name="Group 8"/>
            <p:cNvGrpSpPr/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/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Freeform 10"/>
              <p:cNvSpPr/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49 h 353"/>
                  <a:gd name="T4" fmla="*/ 24 w 186"/>
                  <a:gd name="T5" fmla="*/ 84 h 353"/>
                  <a:gd name="T6" fmla="*/ 18 w 186"/>
                  <a:gd name="T7" fmla="*/ 181 h 353"/>
                  <a:gd name="T8" fmla="*/ 42 w 186"/>
                  <a:gd name="T9" fmla="*/ 314 h 353"/>
                  <a:gd name="T10" fmla="*/ 48 w 186"/>
                  <a:gd name="T11" fmla="*/ 445 h 353"/>
                  <a:gd name="T12" fmla="*/ 0 w 186"/>
                  <a:gd name="T13" fmla="*/ 972 h 353"/>
                  <a:gd name="T14" fmla="*/ 54 w 186"/>
                  <a:gd name="T15" fmla="*/ 643 h 353"/>
                  <a:gd name="T16" fmla="*/ 84 w 186"/>
                  <a:gd name="T17" fmla="*/ 593 h 353"/>
                  <a:gd name="T18" fmla="*/ 126 w 186"/>
                  <a:gd name="T19" fmla="*/ 348 h 353"/>
                  <a:gd name="T20" fmla="*/ 144 w 186"/>
                  <a:gd name="T21" fmla="*/ 329 h 353"/>
                  <a:gd name="T22" fmla="*/ 144 w 186"/>
                  <a:gd name="T23" fmla="*/ 248 h 353"/>
                  <a:gd name="T24" fmla="*/ 186 w 186"/>
                  <a:gd name="T25" fmla="*/ 181 h 353"/>
                  <a:gd name="T26" fmla="*/ 162 w 186"/>
                  <a:gd name="T27" fmla="*/ 16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4" name="Freeform 11"/>
              <p:cNvSpPr/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5" name="Freeform 12"/>
              <p:cNvSpPr/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7 h 66"/>
                  <a:gd name="T8" fmla="*/ 6 w 155"/>
                  <a:gd name="T9" fmla="*/ 49 h 66"/>
                  <a:gd name="T10" fmla="*/ 0 w 155"/>
                  <a:gd name="T11" fmla="*/ 68 h 66"/>
                  <a:gd name="T12" fmla="*/ 78 w 155"/>
                  <a:gd name="T13" fmla="*/ 166 h 66"/>
                  <a:gd name="T14" fmla="*/ 96 w 155"/>
                  <a:gd name="T15" fmla="*/ 117 h 66"/>
                  <a:gd name="T16" fmla="*/ 155 w 155"/>
                  <a:gd name="T17" fmla="*/ 185 h 66"/>
                  <a:gd name="T18" fmla="*/ 126 w 155"/>
                  <a:gd name="T19" fmla="*/ 68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6" name="Freeform 13"/>
              <p:cNvSpPr/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05 h 72"/>
                  <a:gd name="T2" fmla="*/ 0 w 42"/>
                  <a:gd name="T3" fmla="*/ 53 h 72"/>
                  <a:gd name="T4" fmla="*/ 12 w 42"/>
                  <a:gd name="T5" fmla="*/ 18 h 72"/>
                  <a:gd name="T6" fmla="*/ 0 w 42"/>
                  <a:gd name="T7" fmla="*/ 18 h 72"/>
                  <a:gd name="T8" fmla="*/ 12 w 42"/>
                  <a:gd name="T9" fmla="*/ 18 h 72"/>
                  <a:gd name="T10" fmla="*/ 24 w 42"/>
                  <a:gd name="T11" fmla="*/ 18 h 72"/>
                  <a:gd name="T12" fmla="*/ 36 w 42"/>
                  <a:gd name="T13" fmla="*/ 18 h 72"/>
                  <a:gd name="T14" fmla="*/ 42 w 42"/>
                  <a:gd name="T15" fmla="*/ 0 h 72"/>
                  <a:gd name="T16" fmla="*/ 30 w 42"/>
                  <a:gd name="T17" fmla="*/ 53 h 72"/>
                  <a:gd name="T18" fmla="*/ 42 w 42"/>
                  <a:gd name="T19" fmla="*/ 141 h 72"/>
                  <a:gd name="T20" fmla="*/ 12 w 42"/>
                  <a:gd name="T21" fmla="*/ 206 h 72"/>
                  <a:gd name="T22" fmla="*/ 6 w 42"/>
                  <a:gd name="T23" fmla="*/ 105 h 72"/>
                  <a:gd name="T24" fmla="*/ 6 w 42"/>
                  <a:gd name="T25" fmla="*/ 105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1" name="Freeform 14"/>
            <p:cNvSpPr/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" name="Group 15"/>
          <p:cNvGrpSpPr/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/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9 h 287"/>
                <a:gd name="T4" fmla="*/ 66 w 365"/>
                <a:gd name="T5" fmla="*/ 126 h 287"/>
                <a:gd name="T6" fmla="*/ 143 w 365"/>
                <a:gd name="T7" fmla="*/ 207 h 287"/>
                <a:gd name="T8" fmla="*/ 191 w 365"/>
                <a:gd name="T9" fmla="*/ 189 h 287"/>
                <a:gd name="T10" fmla="*/ 341 w 365"/>
                <a:gd name="T11" fmla="*/ 323 h 287"/>
                <a:gd name="T12" fmla="*/ 305 w 365"/>
                <a:gd name="T13" fmla="*/ 198 h 287"/>
                <a:gd name="T14" fmla="*/ 365 w 365"/>
                <a:gd name="T15" fmla="*/ 150 h 287"/>
                <a:gd name="T16" fmla="*/ 359 w 365"/>
                <a:gd name="T17" fmla="*/ 144 h 287"/>
                <a:gd name="T18" fmla="*/ 335 w 365"/>
                <a:gd name="T19" fmla="*/ 132 h 287"/>
                <a:gd name="T20" fmla="*/ 299 w 365"/>
                <a:gd name="T21" fmla="*/ 99 h 287"/>
                <a:gd name="T22" fmla="*/ 257 w 365"/>
                <a:gd name="T23" fmla="*/ 81 h 287"/>
                <a:gd name="T24" fmla="*/ 215 w 365"/>
                <a:gd name="T25" fmla="*/ 63 h 287"/>
                <a:gd name="T26" fmla="*/ 173 w 365"/>
                <a:gd name="T27" fmla="*/ 45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17"/>
            <p:cNvSpPr/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18"/>
            <p:cNvSpPr/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9 h 60"/>
                <a:gd name="T16" fmla="*/ 65 w 71"/>
                <a:gd name="T17" fmla="*/ 51 h 60"/>
                <a:gd name="T18" fmla="*/ 71 w 71"/>
                <a:gd name="T19" fmla="*/ 63 h 60"/>
                <a:gd name="T20" fmla="*/ 71 w 71"/>
                <a:gd name="T21" fmla="*/ 69 h 60"/>
                <a:gd name="T22" fmla="*/ 59 w 71"/>
                <a:gd name="T23" fmla="*/ 63 h 60"/>
                <a:gd name="T24" fmla="*/ 47 w 71"/>
                <a:gd name="T25" fmla="*/ 51 h 60"/>
                <a:gd name="T26" fmla="*/ 23 w 71"/>
                <a:gd name="T27" fmla="*/ 39 h 60"/>
                <a:gd name="T28" fmla="*/ 23 w 71"/>
                <a:gd name="T29" fmla="*/ 45 h 60"/>
                <a:gd name="T30" fmla="*/ 18 w 71"/>
                <a:gd name="T31" fmla="*/ 51 h 60"/>
                <a:gd name="T32" fmla="*/ 12 w 71"/>
                <a:gd name="T33" fmla="*/ 57 h 60"/>
                <a:gd name="T34" fmla="*/ 6 w 71"/>
                <a:gd name="T35" fmla="*/ 57 h 60"/>
                <a:gd name="T36" fmla="*/ 6 w 71"/>
                <a:gd name="T37" fmla="*/ 57 h 60"/>
                <a:gd name="T38" fmla="*/ 6 w 71"/>
                <a:gd name="T39" fmla="*/ 45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19"/>
            <p:cNvSpPr/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3 h 162"/>
                <a:gd name="T10" fmla="*/ 96 w 161"/>
                <a:gd name="T11" fmla="*/ 69 h 162"/>
                <a:gd name="T12" fmla="*/ 102 w 161"/>
                <a:gd name="T13" fmla="*/ 81 h 162"/>
                <a:gd name="T14" fmla="*/ 108 w 161"/>
                <a:gd name="T15" fmla="*/ 93 h 162"/>
                <a:gd name="T16" fmla="*/ 120 w 161"/>
                <a:gd name="T17" fmla="*/ 105 h 162"/>
                <a:gd name="T18" fmla="*/ 143 w 161"/>
                <a:gd name="T19" fmla="*/ 124 h 162"/>
                <a:gd name="T20" fmla="*/ 155 w 161"/>
                <a:gd name="T21" fmla="*/ 156 h 162"/>
                <a:gd name="T22" fmla="*/ 161 w 161"/>
                <a:gd name="T23" fmla="*/ 174 h 162"/>
                <a:gd name="T24" fmla="*/ 161 w 161"/>
                <a:gd name="T25" fmla="*/ 180 h 162"/>
                <a:gd name="T26" fmla="*/ 96 w 161"/>
                <a:gd name="T27" fmla="*/ 111 h 162"/>
                <a:gd name="T28" fmla="*/ 30 w 161"/>
                <a:gd name="T29" fmla="*/ 63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20"/>
            <p:cNvSpPr/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9 h 60"/>
                <a:gd name="T4" fmla="*/ 41 w 59"/>
                <a:gd name="T5" fmla="*/ 45 h 60"/>
                <a:gd name="T6" fmla="*/ 47 w 59"/>
                <a:gd name="T7" fmla="*/ 51 h 60"/>
                <a:gd name="T8" fmla="*/ 53 w 59"/>
                <a:gd name="T9" fmla="*/ 63 h 60"/>
                <a:gd name="T10" fmla="*/ 53 w 59"/>
                <a:gd name="T11" fmla="*/ 69 h 60"/>
                <a:gd name="T12" fmla="*/ 47 w 59"/>
                <a:gd name="T13" fmla="*/ 63 h 60"/>
                <a:gd name="T14" fmla="*/ 35 w 59"/>
                <a:gd name="T15" fmla="*/ 57 h 60"/>
                <a:gd name="T16" fmla="*/ 23 w 59"/>
                <a:gd name="T17" fmla="*/ 45 h 60"/>
                <a:gd name="T18" fmla="*/ 17 w 59"/>
                <a:gd name="T19" fmla="*/ 39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21"/>
            <p:cNvSpPr/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5 h 204"/>
                <a:gd name="T2" fmla="*/ 245 w 245"/>
                <a:gd name="T3" fmla="*/ 51 h 204"/>
                <a:gd name="T4" fmla="*/ 209 w 245"/>
                <a:gd name="T5" fmla="*/ 93 h 204"/>
                <a:gd name="T6" fmla="*/ 143 w 245"/>
                <a:gd name="T7" fmla="*/ 150 h 204"/>
                <a:gd name="T8" fmla="*/ 167 w 245"/>
                <a:gd name="T9" fmla="*/ 176 h 204"/>
                <a:gd name="T10" fmla="*/ 179 w 245"/>
                <a:gd name="T11" fmla="*/ 231 h 204"/>
                <a:gd name="T12" fmla="*/ 77 w 245"/>
                <a:gd name="T13" fmla="*/ 150 h 204"/>
                <a:gd name="T14" fmla="*/ 47 w 245"/>
                <a:gd name="T15" fmla="*/ 93 h 204"/>
                <a:gd name="T16" fmla="*/ 89 w 245"/>
                <a:gd name="T17" fmla="*/ 75 h 204"/>
                <a:gd name="T18" fmla="*/ 59 w 245"/>
                <a:gd name="T19" fmla="*/ 45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5 h 204"/>
                <a:gd name="T50" fmla="*/ 233 w 245"/>
                <a:gd name="T51" fmla="*/ 45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pic>
        <p:nvPicPr>
          <p:cNvPr id="24" name="Picture 5" descr="aHN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952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25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2423B-3011-43D0-B8F0-B9075D1CDC0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7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3ECF9-15D8-46AB-A9C6-3319FC18FCD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37C98-C30E-48EA-9370-8CE17073E9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25724-BADE-4936-BCA7-EE9C74B1A3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F1042-21FD-4E7B-9E14-1E5784E6FF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0127B-C178-4262-A9B2-38105B17970B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D4B3-857B-41C0-89F0-85FB45854E5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2EF84-1DAC-43F8-884C-D3E535252973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4D126-F87F-4F92-A582-89F9FF93145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EF192-3C1A-4540-9974-77A2B063C9F7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D1DC6-5D9F-47E6-9505-8EB33F3DFC9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DEBD-2A83-4C2D-91D3-7C65B1D81DD8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A1E8-7F2F-4D5F-9BCE-EE527C65937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E3C5-06DD-4F09-B009-667255DB9830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4229A-01CB-43B0-AB0C-439DDDFF521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FAEF-27D7-4004-9634-ACF2E088CEA2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5FA6-8AEE-4AC3-8B69-3769BEA6AE4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E8B96-01ED-48A4-BEC0-9A3AF7A91CF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A1A9F-ED90-457A-A9EF-38B97478CE4C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5C97-CEB3-4AF7-8666-CA305332B1A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D0B04-3ECB-4391-9A2D-CA5BCE2D9E38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6A9A8-88D4-421B-8450-AAC689CB047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99497-1718-4741-918A-5AC0CFD37B2A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05F9E-18C4-4443-B450-D0F975AABBD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8734-321A-4C6D-B7FD-C3E930C6127F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57B3E-E825-41DE-8C62-9A998EC973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3D05F-DB71-4AE0-BF14-8C1B4C1FF852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8AC08-7AD3-4EB8-9192-EF3A55A4C2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6E67-1CE4-4951-9E69-636C86D6F46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253EF-A0A4-4ECB-BBC6-30F194DC8F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E37B-5270-46A0-A1CA-FC9F72949C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C29EB-76C2-495C-B850-ABD9D1E3D4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90C8-3ED0-4936-989A-F73CAFF47F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0E9FE-2925-4450-A2D7-243BEB1881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1A6A2-6662-43B0-88F2-06D2E29F025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75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4009 w 6027"/>
                <a:gd name="T1" fmla="*/ 9 h 2296"/>
                <a:gd name="T2" fmla="*/ 0 w 6027"/>
                <a:gd name="T3" fmla="*/ 9 h 2296"/>
                <a:gd name="T4" fmla="*/ 0 w 6027"/>
                <a:gd name="T5" fmla="*/ 0 h 2296"/>
                <a:gd name="T6" fmla="*/ 4009 w 6027"/>
                <a:gd name="T7" fmla="*/ 0 h 2296"/>
                <a:gd name="T8" fmla="*/ 4009 w 6027"/>
                <a:gd name="T9" fmla="*/ 9 h 2296"/>
                <a:gd name="T10" fmla="*/ 4009 w 6027"/>
                <a:gd name="T11" fmla="*/ 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212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051" name="Freeform 5"/>
          <p:cNvSpPr/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6 w 5748"/>
              <a:gd name="T1" fmla="*/ 2147483646 h 246"/>
              <a:gd name="T2" fmla="*/ 0 w 5748"/>
              <a:gd name="T3" fmla="*/ 2147483646 h 246"/>
              <a:gd name="T4" fmla="*/ 0 w 5748"/>
              <a:gd name="T5" fmla="*/ 0 h 246"/>
              <a:gd name="T6" fmla="*/ 2147483646 w 5748"/>
              <a:gd name="T7" fmla="*/ 0 h 246"/>
              <a:gd name="T8" fmla="*/ 2147483646 w 5748"/>
              <a:gd name="T9" fmla="*/ 2147483646 h 246"/>
              <a:gd name="T10" fmla="*/ 2147483646 w 5748"/>
              <a:gd name="T11" fmla="*/ 21474836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028" name="Group 6"/>
          <p:cNvGrpSpPr/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4215" name="Freeform 7"/>
            <p:cNvSpPr/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044" name="Group 8"/>
            <p:cNvGrpSpPr/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070" name="Freeform 9"/>
              <p:cNvSpPr/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71" name="Freeform 10"/>
              <p:cNvSpPr/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49 h 353"/>
                  <a:gd name="T4" fmla="*/ 24 w 186"/>
                  <a:gd name="T5" fmla="*/ 84 h 353"/>
                  <a:gd name="T6" fmla="*/ 18 w 186"/>
                  <a:gd name="T7" fmla="*/ 181 h 353"/>
                  <a:gd name="T8" fmla="*/ 42 w 186"/>
                  <a:gd name="T9" fmla="*/ 314 h 353"/>
                  <a:gd name="T10" fmla="*/ 48 w 186"/>
                  <a:gd name="T11" fmla="*/ 445 h 353"/>
                  <a:gd name="T12" fmla="*/ 0 w 186"/>
                  <a:gd name="T13" fmla="*/ 972 h 353"/>
                  <a:gd name="T14" fmla="*/ 54 w 186"/>
                  <a:gd name="T15" fmla="*/ 643 h 353"/>
                  <a:gd name="T16" fmla="*/ 84 w 186"/>
                  <a:gd name="T17" fmla="*/ 593 h 353"/>
                  <a:gd name="T18" fmla="*/ 126 w 186"/>
                  <a:gd name="T19" fmla="*/ 348 h 353"/>
                  <a:gd name="T20" fmla="*/ 144 w 186"/>
                  <a:gd name="T21" fmla="*/ 329 h 353"/>
                  <a:gd name="T22" fmla="*/ 144 w 186"/>
                  <a:gd name="T23" fmla="*/ 248 h 353"/>
                  <a:gd name="T24" fmla="*/ 186 w 186"/>
                  <a:gd name="T25" fmla="*/ 181 h 353"/>
                  <a:gd name="T26" fmla="*/ 162 w 186"/>
                  <a:gd name="T27" fmla="*/ 16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72" name="Freeform 11"/>
              <p:cNvSpPr/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73" name="Freeform 12"/>
              <p:cNvSpPr/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17 h 66"/>
                  <a:gd name="T8" fmla="*/ 6 w 155"/>
                  <a:gd name="T9" fmla="*/ 49 h 66"/>
                  <a:gd name="T10" fmla="*/ 0 w 155"/>
                  <a:gd name="T11" fmla="*/ 68 h 66"/>
                  <a:gd name="T12" fmla="*/ 78 w 155"/>
                  <a:gd name="T13" fmla="*/ 166 h 66"/>
                  <a:gd name="T14" fmla="*/ 96 w 155"/>
                  <a:gd name="T15" fmla="*/ 117 h 66"/>
                  <a:gd name="T16" fmla="*/ 155 w 155"/>
                  <a:gd name="T17" fmla="*/ 185 h 66"/>
                  <a:gd name="T18" fmla="*/ 126 w 155"/>
                  <a:gd name="T19" fmla="*/ 68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74" name="Freeform 13"/>
              <p:cNvSpPr/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105 h 72"/>
                  <a:gd name="T2" fmla="*/ 0 w 42"/>
                  <a:gd name="T3" fmla="*/ 53 h 72"/>
                  <a:gd name="T4" fmla="*/ 12 w 42"/>
                  <a:gd name="T5" fmla="*/ 18 h 72"/>
                  <a:gd name="T6" fmla="*/ 0 w 42"/>
                  <a:gd name="T7" fmla="*/ 18 h 72"/>
                  <a:gd name="T8" fmla="*/ 12 w 42"/>
                  <a:gd name="T9" fmla="*/ 18 h 72"/>
                  <a:gd name="T10" fmla="*/ 24 w 42"/>
                  <a:gd name="T11" fmla="*/ 18 h 72"/>
                  <a:gd name="T12" fmla="*/ 36 w 42"/>
                  <a:gd name="T13" fmla="*/ 18 h 72"/>
                  <a:gd name="T14" fmla="*/ 42 w 42"/>
                  <a:gd name="T15" fmla="*/ 0 h 72"/>
                  <a:gd name="T16" fmla="*/ 30 w 42"/>
                  <a:gd name="T17" fmla="*/ 53 h 72"/>
                  <a:gd name="T18" fmla="*/ 42 w 42"/>
                  <a:gd name="T19" fmla="*/ 141 h 72"/>
                  <a:gd name="T20" fmla="*/ 12 w 42"/>
                  <a:gd name="T21" fmla="*/ 206 h 72"/>
                  <a:gd name="T22" fmla="*/ 6 w 42"/>
                  <a:gd name="T23" fmla="*/ 105 h 72"/>
                  <a:gd name="T24" fmla="*/ 6 w 42"/>
                  <a:gd name="T25" fmla="*/ 105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94222" name="Freeform 14"/>
            <p:cNvSpPr/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29" name="Group 15"/>
          <p:cNvGrpSpPr/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061" name="Freeform 16"/>
            <p:cNvSpPr/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9 h 287"/>
                <a:gd name="T4" fmla="*/ 66 w 365"/>
                <a:gd name="T5" fmla="*/ 126 h 287"/>
                <a:gd name="T6" fmla="*/ 143 w 365"/>
                <a:gd name="T7" fmla="*/ 207 h 287"/>
                <a:gd name="T8" fmla="*/ 191 w 365"/>
                <a:gd name="T9" fmla="*/ 189 h 287"/>
                <a:gd name="T10" fmla="*/ 341 w 365"/>
                <a:gd name="T11" fmla="*/ 323 h 287"/>
                <a:gd name="T12" fmla="*/ 305 w 365"/>
                <a:gd name="T13" fmla="*/ 198 h 287"/>
                <a:gd name="T14" fmla="*/ 365 w 365"/>
                <a:gd name="T15" fmla="*/ 150 h 287"/>
                <a:gd name="T16" fmla="*/ 359 w 365"/>
                <a:gd name="T17" fmla="*/ 144 h 287"/>
                <a:gd name="T18" fmla="*/ 335 w 365"/>
                <a:gd name="T19" fmla="*/ 132 h 287"/>
                <a:gd name="T20" fmla="*/ 299 w 365"/>
                <a:gd name="T21" fmla="*/ 99 h 287"/>
                <a:gd name="T22" fmla="*/ 257 w 365"/>
                <a:gd name="T23" fmla="*/ 81 h 287"/>
                <a:gd name="T24" fmla="*/ 215 w 365"/>
                <a:gd name="T25" fmla="*/ 63 h 287"/>
                <a:gd name="T26" fmla="*/ 173 w 365"/>
                <a:gd name="T27" fmla="*/ 45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2" name="Freeform 17"/>
            <p:cNvSpPr/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3" name="Freeform 18"/>
            <p:cNvSpPr/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9 h 60"/>
                <a:gd name="T16" fmla="*/ 65 w 71"/>
                <a:gd name="T17" fmla="*/ 51 h 60"/>
                <a:gd name="T18" fmla="*/ 71 w 71"/>
                <a:gd name="T19" fmla="*/ 63 h 60"/>
                <a:gd name="T20" fmla="*/ 71 w 71"/>
                <a:gd name="T21" fmla="*/ 69 h 60"/>
                <a:gd name="T22" fmla="*/ 59 w 71"/>
                <a:gd name="T23" fmla="*/ 63 h 60"/>
                <a:gd name="T24" fmla="*/ 47 w 71"/>
                <a:gd name="T25" fmla="*/ 51 h 60"/>
                <a:gd name="T26" fmla="*/ 23 w 71"/>
                <a:gd name="T27" fmla="*/ 39 h 60"/>
                <a:gd name="T28" fmla="*/ 23 w 71"/>
                <a:gd name="T29" fmla="*/ 45 h 60"/>
                <a:gd name="T30" fmla="*/ 18 w 71"/>
                <a:gd name="T31" fmla="*/ 51 h 60"/>
                <a:gd name="T32" fmla="*/ 12 w 71"/>
                <a:gd name="T33" fmla="*/ 57 h 60"/>
                <a:gd name="T34" fmla="*/ 6 w 71"/>
                <a:gd name="T35" fmla="*/ 57 h 60"/>
                <a:gd name="T36" fmla="*/ 6 w 71"/>
                <a:gd name="T37" fmla="*/ 57 h 60"/>
                <a:gd name="T38" fmla="*/ 6 w 71"/>
                <a:gd name="T39" fmla="*/ 45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4" name="Freeform 19"/>
            <p:cNvSpPr/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63 h 162"/>
                <a:gd name="T10" fmla="*/ 96 w 161"/>
                <a:gd name="T11" fmla="*/ 69 h 162"/>
                <a:gd name="T12" fmla="*/ 102 w 161"/>
                <a:gd name="T13" fmla="*/ 81 h 162"/>
                <a:gd name="T14" fmla="*/ 108 w 161"/>
                <a:gd name="T15" fmla="*/ 93 h 162"/>
                <a:gd name="T16" fmla="*/ 120 w 161"/>
                <a:gd name="T17" fmla="*/ 105 h 162"/>
                <a:gd name="T18" fmla="*/ 143 w 161"/>
                <a:gd name="T19" fmla="*/ 124 h 162"/>
                <a:gd name="T20" fmla="*/ 155 w 161"/>
                <a:gd name="T21" fmla="*/ 156 h 162"/>
                <a:gd name="T22" fmla="*/ 161 w 161"/>
                <a:gd name="T23" fmla="*/ 174 h 162"/>
                <a:gd name="T24" fmla="*/ 161 w 161"/>
                <a:gd name="T25" fmla="*/ 180 h 162"/>
                <a:gd name="T26" fmla="*/ 96 w 161"/>
                <a:gd name="T27" fmla="*/ 111 h 162"/>
                <a:gd name="T28" fmla="*/ 30 w 161"/>
                <a:gd name="T29" fmla="*/ 63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5" name="Freeform 20"/>
            <p:cNvSpPr/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9 h 60"/>
                <a:gd name="T4" fmla="*/ 41 w 59"/>
                <a:gd name="T5" fmla="*/ 45 h 60"/>
                <a:gd name="T6" fmla="*/ 47 w 59"/>
                <a:gd name="T7" fmla="*/ 51 h 60"/>
                <a:gd name="T8" fmla="*/ 53 w 59"/>
                <a:gd name="T9" fmla="*/ 63 h 60"/>
                <a:gd name="T10" fmla="*/ 53 w 59"/>
                <a:gd name="T11" fmla="*/ 69 h 60"/>
                <a:gd name="T12" fmla="*/ 47 w 59"/>
                <a:gd name="T13" fmla="*/ 63 h 60"/>
                <a:gd name="T14" fmla="*/ 35 w 59"/>
                <a:gd name="T15" fmla="*/ 57 h 60"/>
                <a:gd name="T16" fmla="*/ 23 w 59"/>
                <a:gd name="T17" fmla="*/ 45 h 60"/>
                <a:gd name="T18" fmla="*/ 17 w 59"/>
                <a:gd name="T19" fmla="*/ 39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6" name="Freeform 21"/>
            <p:cNvSpPr/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45 h 204"/>
                <a:gd name="T2" fmla="*/ 245 w 245"/>
                <a:gd name="T3" fmla="*/ 51 h 204"/>
                <a:gd name="T4" fmla="*/ 209 w 245"/>
                <a:gd name="T5" fmla="*/ 93 h 204"/>
                <a:gd name="T6" fmla="*/ 143 w 245"/>
                <a:gd name="T7" fmla="*/ 150 h 204"/>
                <a:gd name="T8" fmla="*/ 167 w 245"/>
                <a:gd name="T9" fmla="*/ 176 h 204"/>
                <a:gd name="T10" fmla="*/ 179 w 245"/>
                <a:gd name="T11" fmla="*/ 231 h 204"/>
                <a:gd name="T12" fmla="*/ 77 w 245"/>
                <a:gd name="T13" fmla="*/ 150 h 204"/>
                <a:gd name="T14" fmla="*/ 47 w 245"/>
                <a:gd name="T15" fmla="*/ 93 h 204"/>
                <a:gd name="T16" fmla="*/ 89 w 245"/>
                <a:gd name="T17" fmla="*/ 75 h 204"/>
                <a:gd name="T18" fmla="*/ 59 w 245"/>
                <a:gd name="T19" fmla="*/ 45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45 h 204"/>
                <a:gd name="T50" fmla="*/ 233 w 245"/>
                <a:gd name="T51" fmla="*/ 45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942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42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42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CCB1FCC-4D3D-465B-A309-5FC4080A1C0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5" name="Picture 5" descr="aHNX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矩形 1"/>
          <p:cNvSpPr>
            <a:spLocks noChangeArrowheads="1"/>
          </p:cNvSpPr>
          <p:nvPr userDrawn="1"/>
        </p:nvSpPr>
        <p:spPr bwMode="auto">
          <a:xfrm>
            <a:off x="0" y="981075"/>
            <a:ext cx="9117013" cy="5473700"/>
          </a:xfrm>
          <a:prstGeom prst="rect">
            <a:avLst/>
          </a:prstGeom>
          <a:solidFill>
            <a:srgbClr val="FFFFFF">
              <a:alpha val="70979"/>
            </a:srgbClr>
          </a:solidFill>
          <a:ln w="9525" algn="ctr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endParaRPr lang="zh-CN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Franklin Gothic Medium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9F183B8-B59D-48B7-894B-1C48450E7946}" type="datetimeFigureOut">
              <a:rPr lang="zh-CN" altLang="en-US"/>
              <a:pPr>
                <a:defRPr/>
              </a:pPr>
              <a:t>2016-8-23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B200D98-2E47-430F-BDEA-D031791161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rcu.com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hrcu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流程图: 数据 13"/>
          <p:cNvSpPr/>
          <p:nvPr/>
        </p:nvSpPr>
        <p:spPr>
          <a:xfrm>
            <a:off x="974725" y="2040890"/>
            <a:ext cx="6913245" cy="2592070"/>
          </a:xfrm>
          <a:prstGeom prst="flowChartInputOutpu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099" name="Rectangle 14"/>
          <p:cNvSpPr>
            <a:spLocks noChangeArrowheads="1"/>
          </p:cNvSpPr>
          <p:nvPr/>
        </p:nvSpPr>
        <p:spPr bwMode="auto">
          <a:xfrm>
            <a:off x="2411760" y="5661025"/>
            <a:ext cx="403860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　二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r>
              <a:rPr lang="zh-CN" altLang="en-US" sz="1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一六年八月二十三日</a:t>
            </a:r>
            <a:endParaRPr lang="zh-CN" altLang="en-US" sz="1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727710" y="2499033"/>
            <a:ext cx="7300674" cy="350865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1" hangingPunct="1"/>
            <a:endParaRPr lang="en-US" altLang="zh-CN" dirty="0">
              <a:solidFill>
                <a:schemeClr val="bg1"/>
              </a:solidFill>
              <a:ea typeface="楷体_GB2312" pitchFamily="49" charset="-122"/>
            </a:endParaRPr>
          </a:p>
          <a:p>
            <a:pPr algn="ctr" eaLnBrk="1" hangingPunct="1"/>
            <a:r>
              <a:rPr lang="zh-CN" altLang="en-US" sz="3600" dirty="0">
                <a:solidFill>
                  <a:schemeClr val="tx1"/>
                </a:solidFill>
                <a:latin typeface="冬青黑体简体中文 W6" charset="0"/>
                <a:ea typeface="冬青黑体简体中文 W6" charset="0"/>
              </a:rPr>
              <a:t>生源地信用助学贷款</a:t>
            </a:r>
            <a:endParaRPr lang="zh-CN" altLang="en-US" sz="3600" b="1" dirty="0">
              <a:solidFill>
                <a:schemeClr val="tx1"/>
              </a:solidFill>
              <a:latin typeface="冬青黑体简体中文 W6" charset="0"/>
              <a:ea typeface="冬青黑体简体中文 W6" charset="0"/>
            </a:endParaRPr>
          </a:p>
          <a:p>
            <a:pPr algn="ctr" eaLnBrk="1" hangingPunct="1"/>
            <a:r>
              <a:rPr lang="zh-CN" altLang="en-US" sz="3600" dirty="0">
                <a:solidFill>
                  <a:schemeClr val="tx1"/>
                </a:solidFill>
                <a:latin typeface="冬青黑体简体中文 W6" charset="0"/>
                <a:ea typeface="冬青黑体简体中文 W6" charset="0"/>
              </a:rPr>
              <a:t>在线服务系统</a:t>
            </a:r>
          </a:p>
          <a:p>
            <a:pPr eaLnBrk="1" hangingPunct="1"/>
            <a:r>
              <a:rPr lang="zh-CN" altLang="en-US" sz="3600" dirty="0">
                <a:solidFill>
                  <a:schemeClr val="bg1"/>
                </a:solidFill>
                <a:ea typeface="楷体_GB2312" pitchFamily="49" charset="-122"/>
              </a:rPr>
              <a:t>　　　　　　　　</a:t>
            </a:r>
          </a:p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ea typeface="楷体_GB2312" pitchFamily="49" charset="-122"/>
              </a:rPr>
              <a:t>　</a:t>
            </a:r>
            <a:r>
              <a:rPr lang="zh-CN" altLang="en-US" sz="4000" dirty="0">
                <a:solidFill>
                  <a:schemeClr val="bg1"/>
                </a:solidFill>
              </a:rPr>
              <a:t>　　　　</a:t>
            </a:r>
            <a:endParaRPr lang="zh-CN" altLang="en-US" sz="3600" dirty="0">
              <a:solidFill>
                <a:schemeClr val="bg1"/>
              </a:solidFill>
            </a:endParaRPr>
          </a:p>
          <a:p>
            <a:pPr algn="ctr" eaLnBrk="1" hangingPunct="1"/>
            <a:endParaRPr lang="zh-CN" altLang="en-US" sz="3200" dirty="0">
              <a:solidFill>
                <a:schemeClr val="bg1"/>
              </a:solidFill>
              <a:ea typeface="楷体_GB2312" pitchFamily="49" charset="-122"/>
            </a:endParaRPr>
          </a:p>
          <a:p>
            <a:pPr algn="ctr" eaLnBrk="1" hangingPunct="1"/>
            <a:r>
              <a:rPr lang="zh-CN" altLang="en-US" dirty="0">
                <a:solidFill>
                  <a:schemeClr val="bg1"/>
                </a:solidFill>
                <a:ea typeface="楷体_GB2312" pitchFamily="49" charset="-122"/>
              </a:rPr>
              <a:t>　　</a:t>
            </a:r>
            <a:endParaRPr lang="zh-CN" altLang="en-US" sz="2400" dirty="0">
              <a:solidFill>
                <a:schemeClr val="bg1"/>
              </a:solidFill>
              <a:ea typeface="楷体_GB2312" pitchFamily="49" charset="-122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727710" y="4240530"/>
            <a:ext cx="1151890" cy="719455"/>
          </a:xfrm>
          <a:prstGeom prst="parallelogram">
            <a:avLst/>
          </a:prstGeom>
          <a:solidFill>
            <a:srgbClr val="FF0000">
              <a:alpha val="2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0" name="平行四边形 9"/>
          <p:cNvSpPr/>
          <p:nvPr/>
        </p:nvSpPr>
        <p:spPr>
          <a:xfrm>
            <a:off x="907415" y="3866515"/>
            <a:ext cx="792480" cy="647700"/>
          </a:xfrm>
          <a:prstGeom prst="parallelogram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平行四边形 10"/>
          <p:cNvSpPr/>
          <p:nvPr/>
        </p:nvSpPr>
        <p:spPr>
          <a:xfrm>
            <a:off x="7160260" y="1967865"/>
            <a:ext cx="1008380" cy="720090"/>
          </a:xfrm>
          <a:prstGeom prst="parallelogram">
            <a:avLst/>
          </a:prstGeom>
          <a:solidFill>
            <a:srgbClr val="FF0000">
              <a:alpha val="3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6692900" y="1838960"/>
            <a:ext cx="648335" cy="504190"/>
          </a:xfrm>
          <a:prstGeom prst="parallelogram">
            <a:avLst/>
          </a:prstGeom>
          <a:solidFill>
            <a:schemeClr val="accent4">
              <a:alpha val="5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7167880" y="2498725"/>
            <a:ext cx="720090" cy="504190"/>
          </a:xfrm>
          <a:prstGeom prst="parallelogram">
            <a:avLst/>
          </a:prstGeom>
          <a:solidFill>
            <a:srgbClr val="FF0000">
              <a:alpha val="2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683568" y="1628800"/>
            <a:ext cx="8001000" cy="30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（二）学制延长申请（升学）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学制延长申请主要针对学生毕业后连续攻读学位（包括硕士和第二学士学位）而发起的就学信息变更，其在继续攻读学位期间的利息仍按原渠道进行贴息。（如：专升本、本科继续读研等）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77545" y="3130550"/>
            <a:ext cx="7787005" cy="270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87145" y="3618865"/>
            <a:ext cx="7028815" cy="2016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1、原则上发起学制延长申请必须为毕业当年的8月15日前；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2、毕业当年，需先完成毕业确认，再发起升学申请；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3、学制延长申请成功后，贴息延长至升学后毕业当年的8月31日；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4、学生申请学制延长需提交录取通知书等相关证明材料。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683568" y="1340768"/>
            <a:ext cx="800100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endParaRPr lang="zh-CN" altLang="en-US" sz="1600" dirty="0">
              <a:solidFill>
                <a:srgbClr val="FF0000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（三</a:t>
            </a:r>
            <a:r>
              <a:rPr lang="zh-CN" altLang="en-US" sz="1600" dirty="0" smtClean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）毕业</a:t>
            </a: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确认申请：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 学生毕业前必须进行毕业确认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。</a:t>
            </a:r>
            <a:r>
              <a:rPr lang="zh-CN" altLang="zh-CN" sz="1400" dirty="0" smtClean="0">
                <a:solidFill>
                  <a:schemeClr val="bg1"/>
                </a:solidFill>
                <a:latin typeface="冬青黑体简体中文 W3"/>
              </a:rPr>
              <a:t>学生因特殊原因当年未发起毕业确认申请的，高校可以在学生毕业当年的</a:t>
            </a:r>
            <a:r>
              <a:rPr lang="en-US" altLang="zh-CN" sz="1400" dirty="0" smtClean="0">
                <a:solidFill>
                  <a:schemeClr val="bg1"/>
                </a:solidFill>
                <a:latin typeface="冬青黑体简体中文 W3"/>
              </a:rPr>
              <a:t>9</a:t>
            </a:r>
            <a:r>
              <a:rPr lang="zh-CN" altLang="zh-CN" sz="1400" dirty="0" smtClean="0">
                <a:solidFill>
                  <a:schemeClr val="bg1"/>
                </a:solidFill>
                <a:latin typeface="冬青黑体简体中文 W3"/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  <a:latin typeface="冬青黑体简体中文 W3"/>
              </a:rPr>
              <a:t>1</a:t>
            </a:r>
            <a:r>
              <a:rPr lang="zh-CN" altLang="zh-CN" sz="1400" dirty="0" smtClean="0">
                <a:solidFill>
                  <a:schemeClr val="bg1"/>
                </a:solidFill>
                <a:latin typeface="冬青黑体简体中文 W3"/>
              </a:rPr>
              <a:t>日</a:t>
            </a:r>
            <a:r>
              <a:rPr lang="en-US" altLang="zh-CN" sz="1400" dirty="0" smtClean="0">
                <a:solidFill>
                  <a:schemeClr val="bg1"/>
                </a:solidFill>
                <a:latin typeface="冬青黑体简体中文 W3"/>
              </a:rPr>
              <a:t>-9</a:t>
            </a:r>
            <a:r>
              <a:rPr lang="zh-CN" altLang="zh-CN" sz="1400" dirty="0" smtClean="0">
                <a:solidFill>
                  <a:schemeClr val="bg1"/>
                </a:solidFill>
                <a:latin typeface="冬青黑体简体中文 W3"/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  <a:latin typeface="冬青黑体简体中文 W3"/>
              </a:rPr>
              <a:t>15</a:t>
            </a:r>
            <a:r>
              <a:rPr lang="zh-CN" altLang="zh-CN" sz="1400" dirty="0" smtClean="0">
                <a:solidFill>
                  <a:schemeClr val="bg1"/>
                </a:solidFill>
                <a:latin typeface="冬青黑体简体中文 W3"/>
              </a:rPr>
              <a:t>日期间批量发起毕业确认申请。</a:t>
            </a:r>
            <a:endParaRPr lang="en-US" altLang="zh-CN" sz="1400" dirty="0" smtClean="0">
              <a:solidFill>
                <a:schemeClr val="bg1"/>
              </a:solidFill>
              <a:latin typeface="冬青黑体简体中文 W3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        </a:t>
            </a:r>
            <a:r>
              <a:rPr lang="zh-CN" altLang="zh-CN" sz="1400" dirty="0" smtClean="0">
                <a:solidFill>
                  <a:schemeClr val="bg1"/>
                </a:solidFill>
              </a:rPr>
              <a:t>高校</a:t>
            </a:r>
            <a:r>
              <a:rPr lang="en-US" altLang="zh-CN" sz="1400" dirty="0" smtClean="0">
                <a:solidFill>
                  <a:schemeClr val="bg1"/>
                </a:solidFill>
              </a:rPr>
              <a:t>/</a:t>
            </a:r>
            <a:r>
              <a:rPr lang="zh-CN" altLang="zh-CN" sz="1400" dirty="0" smtClean="0">
                <a:solidFill>
                  <a:schemeClr val="bg1"/>
                </a:solidFill>
              </a:rPr>
              <a:t>院系可以在系统中学生信息管理</a:t>
            </a:r>
            <a:r>
              <a:rPr lang="en-US" altLang="zh-CN" sz="1400" dirty="0" smtClean="0">
                <a:solidFill>
                  <a:schemeClr val="bg1"/>
                </a:solidFill>
              </a:rPr>
              <a:t>-</a:t>
            </a:r>
            <a:r>
              <a:rPr lang="zh-CN" altLang="zh-CN" sz="1400" dirty="0" smtClean="0">
                <a:solidFill>
                  <a:schemeClr val="bg1"/>
                </a:solidFill>
              </a:rPr>
              <a:t>毕业确认申请菜单中查询本校和本院系当年待毕业学生明细。</a:t>
            </a:r>
          </a:p>
          <a:p>
            <a:pPr lvl="0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77545" y="3274060"/>
            <a:ext cx="7787005" cy="216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7590" y="3627120"/>
            <a:ext cx="7134860" cy="2016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1、发起毕业确认申请必须在毕业当年的8月31日前发起；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2、系统中学历的状态为在读，才可以发起就学信息变更申请；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3、若有审批中的毕业确认申请、就学信息变更申请，则不可以再重复发起申请。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683568" y="1772816"/>
            <a:ext cx="7740352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四、综合查询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学生可以查询自己的贷款信息，包括贷款余额、期限、还款计划、还款历史等。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82258" y="-64770"/>
            <a:ext cx="9462770" cy="6932295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96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2246" y="2478794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65000"/>
                  </a:schemeClr>
                </a:solidFill>
                <a:latin typeface="Bauer Bodoni Std Black" charset="0"/>
              </a:rPr>
              <a:t>02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5885" y="2367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latin typeface="Bauer Bodoni Std Black" charset="0"/>
              </a:rPr>
              <a:t>02</a:t>
            </a:r>
          </a:p>
        </p:txBody>
      </p:sp>
      <p:sp>
        <p:nvSpPr>
          <p:cNvPr id="5" name="单圆角矩形 4"/>
          <p:cNvSpPr/>
          <p:nvPr/>
        </p:nvSpPr>
        <p:spPr>
          <a:xfrm>
            <a:off x="2969260" y="2324983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2969260" y="1340768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单圆角矩形 6"/>
          <p:cNvSpPr/>
          <p:nvPr/>
        </p:nvSpPr>
        <p:spPr>
          <a:xfrm>
            <a:off x="2969260" y="3351317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单圆角矩形 7"/>
          <p:cNvSpPr/>
          <p:nvPr/>
        </p:nvSpPr>
        <p:spPr>
          <a:xfrm>
            <a:off x="2969260" y="4368383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90830" y="-64770"/>
            <a:ext cx="1478280" cy="1318260"/>
          </a:xfrm>
          <a:prstGeom prst="rect">
            <a:avLst/>
          </a:prstGeom>
          <a:solidFill>
            <a:schemeClr val="accent5">
              <a:lumMod val="60000"/>
              <a:lumOff val="40000"/>
              <a:alpha val="4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16710" y="-64770"/>
            <a:ext cx="1679575" cy="719455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solidFill>
              <a:schemeClr val="tx1"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1505" y="403225"/>
            <a:ext cx="1656080" cy="1564640"/>
          </a:xfrm>
          <a:prstGeom prst="rect">
            <a:avLst/>
          </a:prstGeom>
          <a:solidFill>
            <a:schemeClr val="accent5">
              <a:lumMod val="75000"/>
              <a:alpha val="7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93345" y="324382"/>
            <a:ext cx="4174490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冬青黑体简体中文 W6" charset="0"/>
                <a:ea typeface="冬青黑体简体中文 W6" charset="0"/>
              </a:rPr>
              <a:t>银行端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08264" y="1483749"/>
            <a:ext cx="5141595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1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用户登录</a:t>
            </a:r>
          </a:p>
          <a:p>
            <a:pPr latinLnBrk="0">
              <a:lnSpc>
                <a:spcPts val="39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2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贷款办理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3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就学信息变更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4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台账查询</a:t>
            </a: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5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报表统计</a:t>
            </a: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</p:txBody>
      </p:sp>
      <p:sp>
        <p:nvSpPr>
          <p:cNvPr id="16" name="单圆角矩形 7"/>
          <p:cNvSpPr/>
          <p:nvPr/>
        </p:nvSpPr>
        <p:spPr>
          <a:xfrm>
            <a:off x="2955336" y="5385449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611560" y="1628800"/>
            <a:ext cx="7786687" cy="37600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一、用户登录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（一）登录地址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Wingdings" pitchFamily="2" charset="2"/>
              </a:rPr>
              <a:t>   直接登录内网网址：</a:t>
            </a: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Wingdings" pitchFamily="2" charset="2"/>
              </a:rPr>
              <a:t>http://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Wingdings" pitchFamily="2" charset="2"/>
              </a:rPr>
              <a:t>10.1.131.99:9080/ar/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Wingdings" pitchFamily="2" charset="2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（二）登录用户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生源地助学贷款在线服务系统银行端用户，用户名与信贷系统的用户名一致，信贷系统具有信贷业务办理角色的用户，在助学贷款系统均有权限办理助学贷款业务，信贷系统的系统管理员即为助学贷款系统的系统管理员。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注：浏览器建议使用谷歌、火狐及</a:t>
            </a: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IE9.0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及以上版本。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611560" y="1412776"/>
            <a:ext cx="77048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二、贷款办理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（一）贷款申请受理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学生提交贷款申请后，系统将根据学生选择的办理网点，短信通知学生。该网点的任意一个客户经理均可受理该学生助学贷款，客户经理一旦认领，该学生即为客户经理管辖客户。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（二）用款申请审核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用款申请主要针对学生再次用款时，审核用款申请的流程。</a:t>
            </a:r>
          </a:p>
        </p:txBody>
      </p:sp>
      <p:sp>
        <p:nvSpPr>
          <p:cNvPr id="3" name="横卷形 2"/>
          <p:cNvSpPr/>
          <p:nvPr/>
        </p:nvSpPr>
        <p:spPr>
          <a:xfrm>
            <a:off x="677545" y="3561080"/>
            <a:ext cx="7787005" cy="270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2990" y="3892550"/>
            <a:ext cx="7253605" cy="209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注：</a:t>
            </a:r>
          </a:p>
          <a:p>
            <a:pPr lvl="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1、如果由于在信贷系统做了抹账操作，或借据未入账日终作废。次日，客户经理在用款申请模块提交、入账。</a:t>
            </a:r>
          </a:p>
          <a:p>
            <a:pPr lvl="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助学贷款支付方式为受托支付，若高校账户是系统内的，系统自动划转；如高校账户是系统外的，先划转至系统默认的内部过渡账户（2241科目，助学贷款跨行受托支付过渡账户），再由经办网点柜面人员手工划转至高校；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539552" y="1232362"/>
            <a:ext cx="7786687" cy="50444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三、就学信息变更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600" dirty="0">
              <a:solidFill>
                <a:srgbClr val="FF0000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（一）就学信息变更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学生发起就学信息变更申请、高校用户审核同意后，提交至客户经理审核，客户经理通过后，完成就学信息变更。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注：学生发起就学信息变更，将有短信通知客户经理，提醒客户经理受理。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（二）学制延长申请（升学）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 学生发起学制延长申请，直接提交至经办客户经理，客户经理审核通过后，系统更新贴息截止日并告知相应高校。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注：客户经理审核时可以上传学生录取通知书及其他相关证明材料。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（三）毕业确认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学生和高校均可以发起毕业确认。学生发起的毕业确认申请，需经过高校用户、客户经理审核。高校用户发起毕业确认直接生效，无需客户经理审核。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611560" y="1770792"/>
            <a:ext cx="7786687" cy="33934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四、台账查询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合同台账、借据台账、贴息台账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五、报表统计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法人行总行系统管理员允许查询贷款发放明细、贷款发放情况统计、贴息明细、贴息情况汇总、风险补偿金明细、风险补偿金汇总、风险分类统计共7张报表；法人行分支机构用户允许查询贴息明细、风险补偿金明细共2张报表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其中贷款发放明细、贷款发放情况统计为日报；贴息明细、贴息情况汇总、风险补偿金明细、风险补偿金汇总为年报，生成时间每年10月31日；风险分类报表为月报。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80528" y="-59589"/>
            <a:ext cx="9462770" cy="6932295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96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41287" y="1253490"/>
            <a:ext cx="514159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1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公共管理</a:t>
            </a: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2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高校登录</a:t>
            </a:r>
          </a:p>
          <a:p>
            <a:pPr latinLnBrk="0">
              <a:lnSpc>
                <a:spcPts val="35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3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学生信息管理</a:t>
            </a:r>
          </a:p>
          <a:p>
            <a:pPr latinLnBrk="0">
              <a:lnSpc>
                <a:spcPts val="35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4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贷款信息确认</a:t>
            </a:r>
          </a:p>
          <a:p>
            <a:pPr latinLnBrk="0">
              <a:lnSpc>
                <a:spcPts val="35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5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贷款台账查询</a:t>
            </a:r>
          </a:p>
          <a:p>
            <a:pPr latinLnBrk="0">
              <a:lnSpc>
                <a:spcPts val="35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6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贷款报表统计</a:t>
            </a: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5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885" y="2494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65000"/>
                  </a:schemeClr>
                </a:solidFill>
                <a:latin typeface="Bauer Bodoni Std Black" charset="0"/>
              </a:rPr>
              <a:t>03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5885" y="2367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latin typeface="Bauer Bodoni Std Black" charset="0"/>
              </a:rPr>
              <a:t>03</a:t>
            </a:r>
          </a:p>
        </p:txBody>
      </p:sp>
      <p:sp>
        <p:nvSpPr>
          <p:cNvPr id="5" name="单圆角矩形 4"/>
          <p:cNvSpPr/>
          <p:nvPr/>
        </p:nvSpPr>
        <p:spPr>
          <a:xfrm>
            <a:off x="2969260" y="2853055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2969260" y="1971040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单圆角矩形 6"/>
          <p:cNvSpPr/>
          <p:nvPr/>
        </p:nvSpPr>
        <p:spPr>
          <a:xfrm>
            <a:off x="2969260" y="3769360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单圆角矩形 7"/>
          <p:cNvSpPr/>
          <p:nvPr/>
        </p:nvSpPr>
        <p:spPr>
          <a:xfrm>
            <a:off x="2969260" y="4702175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90830" y="-64770"/>
            <a:ext cx="1478280" cy="1318260"/>
          </a:xfrm>
          <a:prstGeom prst="rect">
            <a:avLst/>
          </a:prstGeom>
          <a:solidFill>
            <a:schemeClr val="accent6">
              <a:lumMod val="40000"/>
              <a:lumOff val="60000"/>
              <a:alpha val="2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16710" y="-64770"/>
            <a:ext cx="1679575" cy="719455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9525" cap="flat" cmpd="sng" algn="ctr">
            <a:solidFill>
              <a:schemeClr val="tx1"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1505" y="403225"/>
            <a:ext cx="1656080" cy="1564640"/>
          </a:xfrm>
          <a:prstGeom prst="rect">
            <a:avLst/>
          </a:prstGeom>
          <a:solidFill>
            <a:schemeClr val="accent6">
              <a:lumMod val="75000"/>
              <a:alpha val="3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69260" y="128321"/>
            <a:ext cx="4174490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冬青黑体简体中文 W6" charset="0"/>
                <a:ea typeface="冬青黑体简体中文 W6" charset="0"/>
              </a:rPr>
              <a:t>高校端</a:t>
            </a:r>
          </a:p>
        </p:txBody>
      </p:sp>
      <p:sp>
        <p:nvSpPr>
          <p:cNvPr id="9" name="单圆角矩形 8"/>
          <p:cNvSpPr/>
          <p:nvPr/>
        </p:nvSpPr>
        <p:spPr>
          <a:xfrm>
            <a:off x="2969260" y="5618480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6" name="单圆角矩形 5"/>
          <p:cNvSpPr/>
          <p:nvPr/>
        </p:nvSpPr>
        <p:spPr>
          <a:xfrm>
            <a:off x="2971942" y="1076513"/>
            <a:ext cx="5040000" cy="756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714375" y="1286828"/>
            <a:ext cx="7788275" cy="5011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一、公共管理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学校信息查看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：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查看学校基本信息及账户信息。</a:t>
            </a:r>
            <a:r>
              <a:rPr lang="zh-CN" altLang="zh-CN" sz="1400" b="1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特别说明的是，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填写高校账户信息时，如果高校账户的开户银行为安徽省内农村商业银行或农商银行，在“是否安徽农金账户”后选择“是”，反之选“否”。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院系信息维护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：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新增、修改、注销、恢复高校院系信息。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（三）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专业及学制信息维护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：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新增、修改、注销、恢复高校专业及学制信息，注意要区分专升本、研究生与其他一般本科学历专业名称一样，但可能存在学制不同。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（四）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用户管理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：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新增、修改、注销、恢复高校用户信息，高校系统管理员可以为本校其他老师或院系设置二级用户。</a:t>
            </a:r>
          </a:p>
          <a:p>
            <a:pPr lvl="0" algn="l">
              <a:lnSpc>
                <a:spcPts val="2600"/>
              </a:lnSpc>
            </a:pPr>
            <a:endParaRPr lang="zh-CN" altLang="en-US" sz="1600" dirty="0">
              <a:solidFill>
                <a:srgbClr val="FF0000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83568" y="3861048"/>
            <a:ext cx="7787005" cy="270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4149080"/>
            <a:ext cx="7251065" cy="2210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1.</a:t>
            </a:r>
            <a:r>
              <a:rPr lang="zh-CN" altLang="zh-CN" sz="1400" dirty="0" smtClean="0">
                <a:solidFill>
                  <a:schemeClr val="bg1"/>
                </a:solidFill>
              </a:rPr>
              <a:t>新增用户时，用户身份证号码必须有效，用户手机号码必须正确，否则用户将无法登录系统。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2.</a:t>
            </a:r>
            <a:r>
              <a:rPr lang="zh-CN" altLang="zh-CN" sz="1400" dirty="0" smtClean="0">
                <a:solidFill>
                  <a:schemeClr val="bg1"/>
                </a:solidFill>
              </a:rPr>
              <a:t>新增专业及学制信息时，在不同学历阶段或不同院系会存在同一专业名称，均要对应录入该专业名称。如：例：</a:t>
            </a:r>
            <a:r>
              <a:rPr lang="en-US" altLang="zh-CN" sz="1400" dirty="0" smtClean="0">
                <a:solidFill>
                  <a:schemeClr val="bg1"/>
                </a:solidFill>
              </a:rPr>
              <a:t>A</a:t>
            </a:r>
            <a:r>
              <a:rPr lang="zh-CN" altLang="zh-CN" sz="1400" dirty="0" smtClean="0">
                <a:solidFill>
                  <a:schemeClr val="bg1"/>
                </a:solidFill>
              </a:rPr>
              <a:t>高校专科会计专业学制三年、本科会计专业学制四年，则必须录入两条对应的专业及学制信息。 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3.</a:t>
            </a:r>
            <a:r>
              <a:rPr lang="zh-CN" altLang="zh-CN" sz="1400" dirty="0" smtClean="0">
                <a:solidFill>
                  <a:schemeClr val="bg1"/>
                </a:solidFill>
              </a:rPr>
              <a:t>院系、专业均要按照规范化全称录入。对目前系统内已经注销的院系和专业，如该院系和专业还在招生或还存在未毕业学生的，应在选中，并点击恢复。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4.</a:t>
            </a:r>
            <a:r>
              <a:rPr lang="zh-CN" altLang="zh-CN" sz="1400" dirty="0" smtClean="0">
                <a:solidFill>
                  <a:schemeClr val="bg1"/>
                </a:solidFill>
              </a:rPr>
              <a:t>高校院系、专业以及学校账户信息需在当年学生申贷前维护一次。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716280" y="5449888"/>
            <a:ext cx="8858250" cy="42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>
                    <a:lumMod val="75000"/>
                    <a:lumOff val="25000"/>
                  </a:schemeClr>
                </a:solidFill>
                <a:latin typeface="冬青黑体简体中文 W6" charset="0"/>
                <a:ea typeface="冬青黑体简体中文 W6" charset="0"/>
                <a:sym typeface="+mn-ea"/>
              </a:rPr>
              <a:t>生源地助学贷款在线服务系统分为四个端口：学生端、教育厅、高校端、银行端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6" charset="0"/>
                <a:ea typeface="冬青黑体简体中文 W6" charset="0"/>
                <a:sym typeface="+mn-ea"/>
              </a:rPr>
              <a:t> </a:t>
            </a:r>
          </a:p>
        </p:txBody>
      </p:sp>
      <p:sp>
        <p:nvSpPr>
          <p:cNvPr id="4" name="平行四边形 3"/>
          <p:cNvSpPr/>
          <p:nvPr/>
        </p:nvSpPr>
        <p:spPr>
          <a:xfrm>
            <a:off x="2469515" y="3299460"/>
            <a:ext cx="1980000" cy="1622425"/>
          </a:xfrm>
          <a:prstGeom prst="parallelogram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848360" y="3299460"/>
            <a:ext cx="1980000" cy="1622425"/>
          </a:xfrm>
          <a:prstGeom prst="parallelogram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4090670" y="3299460"/>
            <a:ext cx="1980000" cy="1622425"/>
          </a:xfrm>
          <a:prstGeom prst="parallelogram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5711825" y="3299460"/>
            <a:ext cx="1980000" cy="1622425"/>
          </a:xfrm>
          <a:prstGeom prst="parallelogram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36345" y="3983355"/>
            <a:ext cx="7244080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冬青黑体简体中文 W6" charset="0"/>
                <a:ea typeface="冬青黑体简体中文 W6" charset="0"/>
              </a:rPr>
              <a:t> </a:t>
            </a:r>
            <a:r>
              <a:rPr lang="zh-CN" altLang="en-US" sz="2000" dirty="0">
                <a:latin typeface="冬青黑体简体中文 W6" charset="0"/>
                <a:ea typeface="冬青黑体简体中文 W6" charset="0"/>
              </a:rPr>
              <a:t>学生端               高校端              </a:t>
            </a:r>
            <a:r>
              <a:rPr lang="zh-CN" altLang="en-US" sz="2000" dirty="0" smtClean="0">
                <a:latin typeface="冬青黑体简体中文 W6" charset="0"/>
                <a:ea typeface="冬青黑体简体中文 W6" charset="0"/>
              </a:rPr>
              <a:t> </a:t>
            </a:r>
            <a:r>
              <a:rPr lang="zh-CN" altLang="en-US" sz="2000" dirty="0">
                <a:latin typeface="冬青黑体简体中文 W6" charset="0"/>
                <a:ea typeface="冬青黑体简体中文 W6" charset="0"/>
              </a:rPr>
              <a:t>银行端             教育厅端</a:t>
            </a:r>
          </a:p>
        </p:txBody>
      </p:sp>
      <p:sp>
        <p:nvSpPr>
          <p:cNvPr id="10" name="平行四边形 9"/>
          <p:cNvSpPr/>
          <p:nvPr/>
        </p:nvSpPr>
        <p:spPr>
          <a:xfrm>
            <a:off x="4825365" y="1727200"/>
            <a:ext cx="1980000" cy="1622425"/>
          </a:xfrm>
          <a:prstGeom prst="parallelogram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平行四边形 10"/>
          <p:cNvSpPr/>
          <p:nvPr/>
        </p:nvSpPr>
        <p:spPr>
          <a:xfrm>
            <a:off x="4131945" y="1727200"/>
            <a:ext cx="1980000" cy="1622425"/>
          </a:xfrm>
          <a:prstGeom prst="parallelogram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2" name="平行四边形 11"/>
          <p:cNvSpPr/>
          <p:nvPr/>
        </p:nvSpPr>
        <p:spPr>
          <a:xfrm>
            <a:off x="3286760" y="1727200"/>
            <a:ext cx="1980000" cy="1622425"/>
          </a:xfrm>
          <a:prstGeom prst="parallelogram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2558415" y="1727200"/>
            <a:ext cx="1980000" cy="1622425"/>
          </a:xfrm>
          <a:prstGeom prst="parallelogram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757170" y="1800225"/>
            <a:ext cx="3824605" cy="1460500"/>
            <a:chOff x="4229" y="2920"/>
            <a:chExt cx="6688" cy="2554"/>
          </a:xfrm>
          <a:solidFill>
            <a:schemeClr val="tx1"/>
          </a:solidFill>
        </p:grpSpPr>
        <p:sp>
          <p:nvSpPr>
            <p:cNvPr id="14" name="平行四边形 13"/>
            <p:cNvSpPr/>
            <p:nvPr/>
          </p:nvSpPr>
          <p:spPr>
            <a:xfrm>
              <a:off x="7799" y="2920"/>
              <a:ext cx="3118" cy="2555"/>
            </a:xfrm>
            <a:prstGeom prst="parallelogram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6707" y="2920"/>
              <a:ext cx="3118" cy="2555"/>
            </a:xfrm>
            <a:prstGeom prst="parallelogram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6" name="平行四边形 15"/>
            <p:cNvSpPr/>
            <p:nvPr/>
          </p:nvSpPr>
          <p:spPr>
            <a:xfrm>
              <a:off x="5376" y="2920"/>
              <a:ext cx="3118" cy="2555"/>
            </a:xfrm>
            <a:prstGeom prst="parallelogram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4229" y="2920"/>
              <a:ext cx="3118" cy="2555"/>
            </a:xfrm>
            <a:prstGeom prst="parallelogram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77540" y="2003425"/>
            <a:ext cx="3050540" cy="1083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2">
                    <a:lumMod val="65000"/>
                    <a:lumOff val="35000"/>
                  </a:schemeClr>
                </a:solidFill>
                <a:latin typeface="冬青黑体简体中文 W6" charset="0"/>
                <a:ea typeface="冬青黑体简体中文 W6" charset="0"/>
              </a:rPr>
              <a:t>生源地助学贷款在线服务系统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611560" y="1268760"/>
            <a:ext cx="7787005" cy="4536504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r>
              <a:rPr lang="zh-CN" altLang="en-US" sz="1800" dirty="0" smtClean="0">
                <a:ln>
                  <a:noFill/>
                </a:ln>
                <a:solidFill>
                  <a:srgbClr val="C00000"/>
                </a:solidFill>
                <a:effectLst/>
                <a:sym typeface="+mn-ea"/>
              </a:rPr>
              <a:t>注意事项：</a:t>
            </a:r>
            <a:endParaRPr lang="zh-CN" altLang="en-US" sz="1800" dirty="0">
              <a:ln>
                <a:noFill/>
              </a:ln>
              <a:solidFill>
                <a:srgbClr val="C00000"/>
              </a:solidFill>
              <a:effectLst/>
              <a:sym typeface="+mn-ea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259632" y="2348880"/>
            <a:ext cx="6984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</a:rPr>
              <a:t>1.</a:t>
            </a:r>
            <a:r>
              <a:rPr lang="zh-CN" altLang="zh-CN" sz="1400" dirty="0" smtClean="0">
                <a:solidFill>
                  <a:schemeClr val="bg1"/>
                </a:solidFill>
              </a:rPr>
              <a:t>新增用户时，用户身份证号码必须有效，用户手机号码必须正确，否则用户将无法登录系统。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</a:rPr>
              <a:t>2.</a:t>
            </a:r>
            <a:r>
              <a:rPr lang="zh-CN" altLang="zh-CN" sz="1400" dirty="0" smtClean="0">
                <a:solidFill>
                  <a:schemeClr val="bg1"/>
                </a:solidFill>
              </a:rPr>
              <a:t>新增专业及学制信息时，在不同学历阶段或不同院系会存在同一专业名称，均要对应录入该专业名称。如：例：</a:t>
            </a:r>
            <a:r>
              <a:rPr lang="en-US" altLang="zh-CN" sz="1400" dirty="0" smtClean="0">
                <a:solidFill>
                  <a:schemeClr val="bg1"/>
                </a:solidFill>
              </a:rPr>
              <a:t>A</a:t>
            </a:r>
            <a:r>
              <a:rPr lang="zh-CN" altLang="zh-CN" sz="1400" dirty="0" smtClean="0">
                <a:solidFill>
                  <a:schemeClr val="bg1"/>
                </a:solidFill>
              </a:rPr>
              <a:t>高校专科会计专业学制三年、本科会计专业学制四年，则必须录入两条对应的专业及学制信息。 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</a:rPr>
              <a:t>3.</a:t>
            </a:r>
            <a:r>
              <a:rPr lang="zh-CN" altLang="zh-CN" sz="1400" dirty="0" smtClean="0">
                <a:solidFill>
                  <a:schemeClr val="bg1"/>
                </a:solidFill>
              </a:rPr>
              <a:t>院系、专业均要按照规范化全称录入。对目前系统内已经注销的院系和专业，如该院系和专业还在招生或还存在未毕业学生的，应在选中，并点击恢复。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</a:rPr>
              <a:t>4.</a:t>
            </a:r>
            <a:r>
              <a:rPr lang="zh-CN" altLang="zh-CN" sz="1400" dirty="0" smtClean="0">
                <a:solidFill>
                  <a:schemeClr val="bg1"/>
                </a:solidFill>
              </a:rPr>
              <a:t>高校院系、专业以及学校账户信息需在当年学生申贷前维护一次。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714375" y="1502093"/>
            <a:ext cx="7788275" cy="3760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二、高校登录</a:t>
            </a:r>
            <a:endParaRPr lang="zh-CN" altLang="en-US" sz="2400" b="1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 登录网址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Wingdings" pitchFamily="2" charset="2"/>
              </a:rPr>
              <a:t>（1）直接输入网址：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http</a:t>
            </a: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s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: // eloans.ahrcu.com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/</a:t>
            </a:r>
            <a:r>
              <a:rPr lang="en-US" altLang="zh-CN" sz="1400" dirty="0" err="1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sch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。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（2）或登录安徽省农村信用社联合社网站（网址：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  <a:hlinkClick r:id="rId2"/>
              </a:rPr>
              <a:t>http://www.ahrcu.com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），进入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“助学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贷款在线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服务”专栏，进入系统主页后，点击“我是老师”。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</a:t>
            </a: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二）登录用户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高校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用户使用系统分配的用户代码登录系统，初始密码登录密码为88888888，登录时需输入高校用户手机验证码。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587430" y="1220758"/>
            <a:ext cx="8064896" cy="372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三、贷款信息确认</a:t>
            </a:r>
            <a:endParaRPr lang="zh-CN" altLang="en-US" sz="2400" b="1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（一）贷款申请确认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学生提交的贷款申请经农商行客户经理初审后，提交至相应的高校用户，高校用户确认该学生的基本信息、就学信息等无误后，点击通过完成贷款申请确认。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（二）用款申请确认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学生往年已签订过借款合同，本学年再次用款时需要发起用款申请，用款申请仍需高校用户审核确认。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77545" y="3284984"/>
            <a:ext cx="7787005" cy="324036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19810" y="3645024"/>
            <a:ext cx="7200000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若高校用户审核贷款申请时认定学生基本信息、高校信息均无误，但院系、专业、入学日期等信息填写错误，可直接在审核确认时，进行编辑或修改。</a:t>
            </a:r>
            <a:endParaRPr lang="zh-CN" altLang="en-US" sz="1400" dirty="0">
              <a:solidFill>
                <a:schemeClr val="bg1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</a:t>
            </a:r>
            <a:r>
              <a:rPr lang="en-US" altLang="zh-CN" sz="1400" dirty="0" smtClean="0">
                <a:solidFill>
                  <a:schemeClr val="bg1"/>
                </a:solidFill>
              </a:rPr>
              <a:t> 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原贷款申请和用款申请的起始日为每年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8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月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日，现调整为每年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6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月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日，因此对于在校学生，高校可以在学生暑假离校前，要求学生提前提交贷款申请和用款申请，便于审核确认。</a:t>
            </a:r>
          </a:p>
          <a:p>
            <a:pPr lvl="0" algn="l">
              <a:lnSpc>
                <a:spcPts val="2600"/>
              </a:lnSpc>
            </a:pP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、贷款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申请确认、用款申请确认截止日期均为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10月25日。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714375" y="1403668"/>
            <a:ext cx="7788275" cy="438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四、学生信息管理</a:t>
            </a:r>
            <a:endParaRPr lang="zh-CN" altLang="en-US" sz="2400" b="1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（一）学生信息查看</a:t>
            </a: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  </a:t>
            </a:r>
            <a:r>
              <a:rPr lang="zh-CN" altLang="zh-CN" sz="1400" dirty="0" smtClean="0">
                <a:solidFill>
                  <a:schemeClr val="bg1"/>
                </a:solidFill>
              </a:rPr>
              <a:t>可以查看本高校或本院系內所有的办理助学贷款学生用户信息。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</a:t>
            </a: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二）就学信息变更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1、就学信息变更申请：学生因休学、复学、留级、跳级、转专业、退学、开除学籍、出国、死亡、错误更正等情况不能发起就学信息变更时，高校可以直接发起就学信息变更。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2、就学信息变更审核：高校对学生发起的就学信息变更进行审核。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3、升学信息查看：学生毕业后申请学制延长，原高校可通过此模块查看学生的升学信息。</a:t>
            </a: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683568" y="1567770"/>
            <a:ext cx="7787005" cy="396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8620" y="2346350"/>
            <a:ext cx="6984776" cy="2364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注意事项：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bg1"/>
                </a:solidFill>
              </a:rPr>
              <a:t>（</a:t>
            </a:r>
            <a:r>
              <a:rPr lang="en-US" altLang="zh-CN" sz="1400" dirty="0" smtClean="0">
                <a:solidFill>
                  <a:schemeClr val="bg1"/>
                </a:solidFill>
              </a:rPr>
              <a:t>1</a:t>
            </a:r>
            <a:r>
              <a:rPr lang="zh-CN" altLang="zh-CN" sz="1400" dirty="0" smtClean="0">
                <a:solidFill>
                  <a:schemeClr val="bg1"/>
                </a:solidFill>
              </a:rPr>
              <a:t>）学生退学、开出学籍的，贴息截止日至当月月底；学生死亡的，贴息</a:t>
            </a:r>
            <a:r>
              <a:rPr lang="zh-CN" altLang="en-US" sz="1400" dirty="0" smtClean="0">
                <a:solidFill>
                  <a:schemeClr val="bg1"/>
                </a:solidFill>
              </a:rPr>
              <a:t>实际还款日</a:t>
            </a:r>
            <a:r>
              <a:rPr lang="zh-CN" altLang="zh-CN" sz="1400" dirty="0" smtClean="0">
                <a:solidFill>
                  <a:schemeClr val="bg1"/>
                </a:solidFill>
              </a:rPr>
              <a:t>；学生留级、跳级、出国、转专业、错误更正，贴息截止日至实际毕业当年</a:t>
            </a:r>
            <a:r>
              <a:rPr lang="en-US" altLang="zh-CN" sz="1400" dirty="0" smtClean="0">
                <a:solidFill>
                  <a:schemeClr val="bg1"/>
                </a:solidFill>
              </a:rPr>
              <a:t>8</a:t>
            </a:r>
            <a:r>
              <a:rPr lang="zh-CN" altLang="zh-CN" sz="1400" dirty="0" smtClean="0">
                <a:solidFill>
                  <a:schemeClr val="bg1"/>
                </a:solidFill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</a:rPr>
              <a:t>31</a:t>
            </a:r>
            <a:r>
              <a:rPr lang="zh-CN" altLang="zh-CN" sz="1400" dirty="0" smtClean="0">
                <a:solidFill>
                  <a:schemeClr val="bg1"/>
                </a:solidFill>
              </a:rPr>
              <a:t>日；学生休学、复学，贴息截止日至实际毕业当年的</a:t>
            </a:r>
            <a:r>
              <a:rPr lang="en-US" altLang="zh-CN" sz="1400" dirty="0" smtClean="0">
                <a:solidFill>
                  <a:schemeClr val="bg1"/>
                </a:solidFill>
              </a:rPr>
              <a:t>8</a:t>
            </a:r>
            <a:r>
              <a:rPr lang="zh-CN" altLang="zh-CN" sz="1400" dirty="0" smtClean="0">
                <a:solidFill>
                  <a:schemeClr val="bg1"/>
                </a:solidFill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</a:rPr>
              <a:t>31</a:t>
            </a:r>
            <a:r>
              <a:rPr lang="zh-CN" altLang="zh-CN" sz="1400" dirty="0" smtClean="0">
                <a:solidFill>
                  <a:schemeClr val="bg1"/>
                </a:solidFill>
              </a:rPr>
              <a:t>日。</a:t>
            </a: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bg1"/>
                </a:solidFill>
              </a:rPr>
              <a:t>（</a:t>
            </a:r>
            <a:r>
              <a:rPr lang="en-US" altLang="zh-CN" sz="1400" dirty="0" smtClean="0">
                <a:solidFill>
                  <a:schemeClr val="bg1"/>
                </a:solidFill>
              </a:rPr>
              <a:t>2</a:t>
            </a:r>
            <a:r>
              <a:rPr lang="zh-CN" altLang="zh-CN" sz="1400" dirty="0" smtClean="0">
                <a:solidFill>
                  <a:schemeClr val="bg1"/>
                </a:solidFill>
              </a:rPr>
              <a:t>）原则上在每年</a:t>
            </a:r>
            <a:r>
              <a:rPr lang="en-US" altLang="zh-CN" sz="1400" dirty="0" smtClean="0">
                <a:solidFill>
                  <a:schemeClr val="bg1"/>
                </a:solidFill>
              </a:rPr>
              <a:t>11</a:t>
            </a:r>
            <a:r>
              <a:rPr lang="zh-CN" altLang="zh-CN" sz="1400" dirty="0" smtClean="0">
                <a:solidFill>
                  <a:schemeClr val="bg1"/>
                </a:solidFill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</a:rPr>
              <a:t>1</a:t>
            </a:r>
            <a:r>
              <a:rPr lang="zh-CN" altLang="zh-CN" sz="1400" dirty="0" smtClean="0">
                <a:solidFill>
                  <a:schemeClr val="bg1"/>
                </a:solidFill>
              </a:rPr>
              <a:t>日到</a:t>
            </a:r>
            <a:r>
              <a:rPr lang="en-US" altLang="zh-CN" sz="1400" dirty="0" smtClean="0">
                <a:solidFill>
                  <a:schemeClr val="bg1"/>
                </a:solidFill>
              </a:rPr>
              <a:t>12</a:t>
            </a:r>
            <a:r>
              <a:rPr lang="zh-CN" altLang="zh-CN" sz="1400" dirty="0" smtClean="0">
                <a:solidFill>
                  <a:schemeClr val="bg1"/>
                </a:solidFill>
              </a:rPr>
              <a:t>月</a:t>
            </a:r>
            <a:r>
              <a:rPr lang="en-US" altLang="zh-CN" sz="1400" dirty="0" smtClean="0">
                <a:solidFill>
                  <a:schemeClr val="bg1"/>
                </a:solidFill>
              </a:rPr>
              <a:t>20</a:t>
            </a:r>
            <a:r>
              <a:rPr lang="zh-CN" altLang="zh-CN" sz="1400" dirty="0" smtClean="0">
                <a:solidFill>
                  <a:schemeClr val="bg1"/>
                </a:solidFill>
              </a:rPr>
              <a:t>日期间不能发起就学信息变更。</a:t>
            </a: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bg1"/>
                </a:solidFill>
              </a:rPr>
              <a:t>（</a:t>
            </a:r>
            <a:r>
              <a:rPr lang="en-US" altLang="zh-CN" sz="1400" dirty="0" smtClean="0">
                <a:solidFill>
                  <a:schemeClr val="bg1"/>
                </a:solidFill>
              </a:rPr>
              <a:t>3</a:t>
            </a:r>
            <a:r>
              <a:rPr lang="zh-CN" altLang="zh-CN" sz="1400" dirty="0" smtClean="0">
                <a:solidFill>
                  <a:schemeClr val="bg1"/>
                </a:solidFill>
              </a:rPr>
              <a:t>）在读学历的在读状态为在读或离校，才可以发起就学信息变更申请。</a:t>
            </a:r>
          </a:p>
          <a:p>
            <a:pPr>
              <a:lnSpc>
                <a:spcPct val="150000"/>
              </a:lnSpc>
            </a:pPr>
            <a:r>
              <a:rPr lang="zh-CN" altLang="zh-CN" sz="1400" dirty="0" smtClean="0">
                <a:solidFill>
                  <a:schemeClr val="bg1"/>
                </a:solidFill>
              </a:rPr>
              <a:t>（</a:t>
            </a:r>
            <a:r>
              <a:rPr lang="en-US" altLang="zh-CN" sz="1400" dirty="0" smtClean="0">
                <a:solidFill>
                  <a:schemeClr val="bg1"/>
                </a:solidFill>
              </a:rPr>
              <a:t>4</a:t>
            </a:r>
            <a:r>
              <a:rPr lang="zh-CN" altLang="zh-CN" sz="1400" dirty="0" smtClean="0">
                <a:solidFill>
                  <a:schemeClr val="bg1"/>
                </a:solidFill>
              </a:rPr>
              <a:t>）高校发起就学信息变更申请，经办银行审核后才能生效。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669925" y="940753"/>
            <a:ext cx="7788275" cy="405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（三）毕业信息确认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1、毕业确认申请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学生因特殊原因不能发起毕业确认，可以由高校发起毕业确认。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2、毕业确认审核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高校对学生发起的毕业确认申请审核。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69925" y="3417570"/>
            <a:ext cx="7787005" cy="252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1035050" y="3806825"/>
            <a:ext cx="7797800" cy="174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（1）高校发起毕业确认申请必须在毕业当年的9月1日-9月15日之间发起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（2）在读学历的在读状态为在读，才可以发起就学信息变更申请。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（3）学校可以批量发起毕业确认申请。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（4）高校发起毕业确认直接生效，无需提交审核流程。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539552" y="1412776"/>
            <a:ext cx="7848872" cy="273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五、贷款台账查询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高校用户允许查询合同台账、借据台账、贷款申请台账，并支持导出。</a:t>
            </a: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六、贷款报表统计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高校用户可以查询贷款发放明细、贷款情况统计表、贴息明细、贴息情况汇总、风险补偿金明细、风险补偿金汇总共6张报表。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其中贷款发放明细、贷款情况统计为日报；贴息明细、贴息情况汇总、风险补偿金明细、风险补偿金汇总为年报，生成时间每年10月31日。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90830" y="-52705"/>
            <a:ext cx="9462770" cy="693229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96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2885" y="2494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65000"/>
                  </a:schemeClr>
                </a:solidFill>
                <a:latin typeface="Bauer Bodoni Std Black" charset="0"/>
              </a:rPr>
              <a:t>04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5885" y="2367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latin typeface="Bauer Bodoni Std Black" charset="0"/>
              </a:rPr>
              <a:t>04</a:t>
            </a:r>
          </a:p>
        </p:txBody>
      </p:sp>
      <p:sp>
        <p:nvSpPr>
          <p:cNvPr id="5" name="单圆角矩形 4"/>
          <p:cNvSpPr/>
          <p:nvPr/>
        </p:nvSpPr>
        <p:spPr>
          <a:xfrm>
            <a:off x="2956560" y="3211830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6" name="单圆角矩形 5"/>
          <p:cNvSpPr/>
          <p:nvPr/>
        </p:nvSpPr>
        <p:spPr>
          <a:xfrm>
            <a:off x="2969260" y="2186305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单圆角矩形 6"/>
          <p:cNvSpPr/>
          <p:nvPr/>
        </p:nvSpPr>
        <p:spPr>
          <a:xfrm>
            <a:off x="2940050" y="4199890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290830" y="-64770"/>
            <a:ext cx="1478280" cy="1318260"/>
          </a:xfrm>
          <a:prstGeom prst="rect">
            <a:avLst/>
          </a:prstGeom>
          <a:solidFill>
            <a:schemeClr val="accent6">
              <a:lumMod val="20000"/>
              <a:lumOff val="80000"/>
              <a:alpha val="16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16710" y="-64770"/>
            <a:ext cx="1679575" cy="719455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9525" cap="flat" cmpd="sng" algn="ctr">
            <a:solidFill>
              <a:schemeClr val="tx1"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1505" y="403225"/>
            <a:ext cx="1656080" cy="1564640"/>
          </a:xfrm>
          <a:prstGeom prst="rect">
            <a:avLst/>
          </a:prstGeom>
          <a:solidFill>
            <a:schemeClr val="accent6">
              <a:lumMod val="75000"/>
              <a:alpha val="7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49270" y="1095375"/>
            <a:ext cx="4174490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冬青黑体简体中文 W6" charset="0"/>
                <a:ea typeface="冬青黑体简体中文 W6" charset="0"/>
              </a:rPr>
              <a:t>教育厅端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041015" y="2367915"/>
            <a:ext cx="5141595" cy="355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1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公共管理</a:t>
            </a:r>
          </a:p>
          <a:p>
            <a:pPr latinLnBrk="0">
              <a:lnSpc>
                <a:spcPts val="39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2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贷款台账查询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3 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贷款报表查询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805815" y="1366838"/>
            <a:ext cx="7788275" cy="438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latinLnBrk="0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一、公共管理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（一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）用户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管理：新增、修改、注销、恢复教育厅及高校用户。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（二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）高校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信息维护：新增、修改、注销、恢复高校院系信息。</a:t>
            </a: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 latinLnBrk="0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二、贷款台账查询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高校用户允许查询合同台账、借据台账，并支持导出。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三、贷款报表统计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教育厅用户可以查询贷款发放明细、贷款情况统计表、贴息明细、贴息情况汇总、风险补偿金明细、风险补偿金汇总共6张报表。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其中贷款发放明细、贷款情况统计为日报；贴息明细、贴息情况汇总、风险补偿金明细、风险补偿金汇总为年报，生成时间每年10月31日。</a:t>
            </a:r>
          </a:p>
          <a:p>
            <a:pPr lvl="0" algn="l">
              <a:lnSpc>
                <a:spcPts val="2600"/>
              </a:lnSpc>
            </a:pP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107950" y="1957388"/>
            <a:ext cx="8229600" cy="449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zh-CN" altLang="en-US" sz="3600">
              <a:latin typeface="微软雅黑" pitchFamily="34" charset="-122"/>
              <a:ea typeface="微软雅黑" pitchFamily="34" charset="-122"/>
            </a:endParaRPr>
          </a:p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zh-CN" altLang="en-US" sz="3600">
              <a:latin typeface="微软雅黑" pitchFamily="34" charset="-122"/>
              <a:ea typeface="微软雅黑" pitchFamily="34" charset="-122"/>
            </a:endParaRPr>
          </a:p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zh-CN" altLang="en-US" sz="36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3600">
              <a:solidFill>
                <a:srgbClr val="3333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altLang="zh-CN" sz="3600">
              <a:solidFill>
                <a:srgbClr val="3333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3851275" y="4221163"/>
            <a:ext cx="1295400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谢谢大家</a:t>
            </a:r>
          </a:p>
        </p:txBody>
      </p:sp>
      <p:pic>
        <p:nvPicPr>
          <p:cNvPr id="27652" name="图片 2" descr="合作2.jpg"/>
          <p:cNvPicPr>
            <a:picLocks noGrp="1" noChangeAspect="1"/>
          </p:cNvPicPr>
          <p:nvPr isPhoto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1700213"/>
            <a:ext cx="27130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-290830" y="-27384"/>
            <a:ext cx="9462770" cy="6932295"/>
          </a:xfrm>
          <a:prstGeom prst="rec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96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22885" y="2494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tx1">
                    <a:lumMod val="65000"/>
                  </a:schemeClr>
                </a:solidFill>
                <a:latin typeface="Bauer Bodoni Std Black" charset="0"/>
              </a:rPr>
              <a:t>01</a:t>
            </a:r>
          </a:p>
        </p:txBody>
      </p:sp>
      <p:sp>
        <p:nvSpPr>
          <p:cNvPr id="27" name="单圆角矩形 26"/>
          <p:cNvSpPr/>
          <p:nvPr/>
        </p:nvSpPr>
        <p:spPr>
          <a:xfrm>
            <a:off x="2956560" y="3211830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28" name="单圆角矩形 27"/>
          <p:cNvSpPr/>
          <p:nvPr/>
        </p:nvSpPr>
        <p:spPr>
          <a:xfrm>
            <a:off x="2969260" y="2186305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29" name="单圆角矩形 28"/>
          <p:cNvSpPr/>
          <p:nvPr/>
        </p:nvSpPr>
        <p:spPr>
          <a:xfrm>
            <a:off x="2940050" y="4199890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0" name="单圆角矩形 29"/>
          <p:cNvSpPr/>
          <p:nvPr/>
        </p:nvSpPr>
        <p:spPr>
          <a:xfrm>
            <a:off x="2940050" y="5204460"/>
            <a:ext cx="5040000" cy="828000"/>
          </a:xfrm>
          <a:prstGeom prst="round1Rect">
            <a:avLst/>
          </a:prstGeom>
          <a:noFill/>
          <a:ln w="28575" cap="flat" cmpd="dbl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5885" y="2367915"/>
            <a:ext cx="36156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latin typeface="Bauer Bodoni Std Black" charset="0"/>
              </a:rPr>
              <a:t>01</a:t>
            </a:r>
          </a:p>
        </p:txBody>
      </p:sp>
      <p:sp>
        <p:nvSpPr>
          <p:cNvPr id="34" name="矩形 33"/>
          <p:cNvSpPr/>
          <p:nvPr/>
        </p:nvSpPr>
        <p:spPr>
          <a:xfrm>
            <a:off x="-290830" y="-64770"/>
            <a:ext cx="1478280" cy="1318260"/>
          </a:xfrm>
          <a:prstGeom prst="rect">
            <a:avLst/>
          </a:prstGeom>
          <a:solidFill>
            <a:schemeClr val="accent4">
              <a:lumMod val="60000"/>
              <a:lumOff val="40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16710" y="-64770"/>
            <a:ext cx="1679575" cy="719455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 cap="flat" cmpd="sng" algn="ctr">
            <a:solidFill>
              <a:schemeClr val="tx1"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1505" y="403225"/>
            <a:ext cx="1656080" cy="1564640"/>
          </a:xfrm>
          <a:prstGeom prst="rect">
            <a:avLst/>
          </a:prstGeom>
          <a:solidFill>
            <a:schemeClr val="accent4">
              <a:alpha val="37000"/>
            </a:schemeClr>
          </a:solidFill>
          <a:ln w="9525" cap="flat" cmpd="sng" algn="ctr">
            <a:solidFill>
              <a:schemeClr val="tx1">
                <a:alpha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049270" y="1095375"/>
            <a:ext cx="4174490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冬青黑体简体中文 W6" charset="0"/>
                <a:ea typeface="冬青黑体简体中文 W6" charset="0"/>
              </a:rPr>
              <a:t>学生端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041015" y="2367915"/>
            <a:ext cx="5141595" cy="355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1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学生注册、登录和密码找回</a:t>
            </a:r>
          </a:p>
          <a:p>
            <a:pPr latinLnBrk="0">
              <a:lnSpc>
                <a:spcPts val="3900"/>
              </a:lnSpc>
            </a:pPr>
            <a:endParaRPr lang="en-US" altLang="zh-CN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2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贷款申请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3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信息变更</a:t>
            </a:r>
          </a:p>
          <a:p>
            <a:pPr latinLnBrk="0">
              <a:lnSpc>
                <a:spcPts val="3900"/>
              </a:lnSpc>
            </a:pPr>
            <a:endParaRPr lang="zh-CN" altLang="en-US" sz="2800" dirty="0">
              <a:latin typeface="冬青黑体简体中文 W6" charset="0"/>
              <a:ea typeface="冬青黑体简体中文 W6" charset="0"/>
            </a:endParaRPr>
          </a:p>
          <a:p>
            <a:pPr latinLnBrk="0">
              <a:lnSpc>
                <a:spcPts val="3900"/>
              </a:lnSpc>
            </a:pPr>
            <a:r>
              <a:rPr lang="en-US" altLang="zh-CN" sz="2800" dirty="0">
                <a:latin typeface="冬青黑体简体中文 W6" charset="0"/>
                <a:ea typeface="冬青黑体简体中文 W6" charset="0"/>
              </a:rPr>
              <a:t>4</a:t>
            </a:r>
            <a:r>
              <a:rPr lang="zh-CN" altLang="en-US" sz="2800" dirty="0">
                <a:latin typeface="冬青黑体简体中文 W6" charset="0"/>
                <a:ea typeface="冬青黑体简体中文 W6" charset="0"/>
              </a:rPr>
              <a:t>综合查询</a:t>
            </a: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677545" y="3776345"/>
            <a:ext cx="7787005" cy="1472565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677228" y="1395730"/>
            <a:ext cx="778827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3"/>
                <a:ea typeface="冬青黑体简体中文 W6" charset="0"/>
                <a:sym typeface="+mn-ea"/>
              </a:rPr>
              <a:t>一、学生注册、登录、密码找回</a:t>
            </a:r>
            <a:endParaRPr lang="zh-CN" altLang="en-US" sz="2400" b="1" dirty="0">
              <a:solidFill>
                <a:schemeClr val="bg2"/>
              </a:solidFill>
              <a:latin typeface="冬青黑体简体中文 W3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（一）学生注册、登录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所有需要办理生源地助学贷款的学生，均需注册登录安徽省生源地助学贷款在线服务系统。</a:t>
            </a:r>
          </a:p>
          <a:p>
            <a:pPr lvl="0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Wingdings" pitchFamily="2" charset="2"/>
              </a:rPr>
              <a:t>（1）直接登录</a:t>
            </a:r>
            <a:r>
              <a:rPr lang="zh-CN" altLang="en-US" sz="1400" u="sng" dirty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http</a:t>
            </a:r>
            <a:r>
              <a:rPr lang="en-US" altLang="zh-CN" sz="1400" u="sng" dirty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s://</a:t>
            </a:r>
            <a:r>
              <a:rPr lang="zh-CN" altLang="en-US" sz="1400" u="sng" dirty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eloans.ahrcu.com</a:t>
            </a:r>
            <a:r>
              <a:rPr lang="en-US" altLang="zh-CN" sz="1400" u="sng" dirty="0" smtClean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/</a:t>
            </a:r>
            <a:r>
              <a:rPr lang="en-US" altLang="zh-CN" sz="1400" u="sng" dirty="0" err="1" smtClean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stu</a:t>
            </a:r>
            <a:r>
              <a:rPr lang="en-US" altLang="zh-CN" sz="1400" u="sng" dirty="0" smtClean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</a:rPr>
              <a:t>/</a:t>
            </a:r>
            <a:endParaRPr lang="zh-CN" altLang="en-US" sz="1400" u="sng" dirty="0">
              <a:solidFill>
                <a:srgbClr val="0070C0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（2）或登录安徽省农村信用社联合社网站（网址：</a:t>
            </a:r>
            <a:r>
              <a:rPr lang="zh-CN" altLang="en-US" sz="1400" dirty="0">
                <a:solidFill>
                  <a:srgbClr val="0070C0"/>
                </a:solidFill>
                <a:latin typeface="冬青黑体简体中文 W3" charset="0"/>
                <a:ea typeface="冬青黑体简体中文 W3" charset="0"/>
                <a:sym typeface="+mn-ea"/>
                <a:hlinkClick r:id="rId2"/>
              </a:rPr>
              <a:t>http://www.ahrcu.com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），进入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“助学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贷款在线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服务”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专栏</a:t>
            </a: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注：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1、学生注册、登录时，必须是18位有效的身份证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     2、密码长度为8-20，字母区分大小写，密码允许是字母与数字的组合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677347" y="1646074"/>
            <a:ext cx="7632848" cy="3393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（二）登录密码找回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学生可以通过以下三种方式找回登录密码：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1、通过手机短信验证码找回；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2、密码提示问题找回；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3、网点重置找回。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 注：</a:t>
            </a: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 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密码重置-网点重置找回，可以持身份证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在安徽省农村商业银行任意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网点重置密码。</a:t>
            </a:r>
          </a:p>
        </p:txBody>
      </p:sp>
      <p:sp>
        <p:nvSpPr>
          <p:cNvPr id="3" name="横卷形 2"/>
          <p:cNvSpPr/>
          <p:nvPr/>
        </p:nvSpPr>
        <p:spPr>
          <a:xfrm>
            <a:off x="539552" y="3861048"/>
            <a:ext cx="7787005" cy="1669385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 dirty="0">
              <a:ln>
                <a:noFill/>
              </a:ln>
              <a:effectLst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509744" y="3484433"/>
            <a:ext cx="7787005" cy="2180233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194" name="TextBox 2"/>
          <p:cNvSpPr txBox="1">
            <a:spLocks noChangeArrowheads="1"/>
          </p:cNvSpPr>
          <p:nvPr/>
        </p:nvSpPr>
        <p:spPr bwMode="auto">
          <a:xfrm>
            <a:off x="683260" y="1545590"/>
            <a:ext cx="7635875" cy="4401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二、贷款申请</a:t>
            </a:r>
            <a:endParaRPr lang="zh-CN" altLang="en-US" sz="2400" b="1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（一）贷款申请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、学生首次申请贷款，需要学生注册用户、完善个人信息（包括基本信息、助学信息、共同借款人信息），才能发起贷款申请，合同实行一次性签订、分学年用款，合同期限不得低于</a:t>
            </a: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5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年。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、以前年度已经签订的贷款合同可用余额不足时，需要在生源地助学贷款在线服务系统中重新提交贷款申请。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  </a:t>
            </a:r>
          </a:p>
          <a:p>
            <a:pPr lvl="0" algn="l" latinLnBrk="0">
              <a:lnSpc>
                <a:spcPts val="22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  注：</a:t>
            </a:r>
            <a:endParaRPr lang="en-US" altLang="zh-CN" sz="2000" dirty="0">
              <a:solidFill>
                <a:srgbClr val="FF0000"/>
              </a:solidFill>
              <a:latin typeface="冬青黑体简体中文 W6" charset="0"/>
              <a:ea typeface="冬青黑体简体中文 W6" charset="0"/>
              <a:sym typeface="+mn-ea"/>
            </a:endParaRPr>
          </a:p>
          <a:p>
            <a:pPr lvl="0" indent="72000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1、贷款申请到期日期系统默认剩余学年+宽限期，允许学生修改；</a:t>
            </a:r>
          </a:p>
          <a:p>
            <a:pPr lvl="0" indent="72000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2、单年申请金额：本科、专科不超过8000元，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研究生不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超过12000元；</a:t>
            </a:r>
          </a:p>
          <a:p>
            <a:pPr lvl="0" indent="72000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3、学生用户发起贷款申请为每年的6月1日至10月20日之间；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indent="720000" algn="l" latinLnBrk="0">
              <a:lnSpc>
                <a:spcPts val="22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4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、每一个在读学历只能发起一次贷款申请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。</a:t>
            </a:r>
            <a:endParaRPr lang="en-US" altLang="zh-CN" sz="1400" dirty="0" smtClean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indent="720000" algn="l" latinLnBrk="0">
              <a:lnSpc>
                <a:spcPts val="22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 latinLnBrk="0">
              <a:lnSpc>
                <a:spcPts val="22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677545" y="2987040"/>
            <a:ext cx="7787005" cy="288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611560" y="1628800"/>
            <a:ext cx="8072438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（二）用款申请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学生本年签订的借款合同，本学年发起用款申请无需高校用户再次确认。</a:t>
            </a: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学生往年已经签订的借款合同，本学年再次用款时需要高校审核，经高校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、经办银行审核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通过后，发放贷款。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6025" y="3407410"/>
            <a:ext cx="6975475" cy="207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、学生用户发起用款申请为每年的6月1日至10月20日之间；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、已签订的有效贷款合同，且合同余额大于0元，方可发起用款申请；</a:t>
            </a:r>
          </a:p>
          <a:p>
            <a:pPr lvl="0" algn="l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、若签订的贷款合同余额较少，低于申请的用款金额，可重新发起贷款申请；</a:t>
            </a: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en-US" altLang="zh-CN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4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、如果学生在用款前发现就学信息有误，需先发起就学信息变更申请，更正信息后再发起用款申请。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611560" y="2708920"/>
            <a:ext cx="6984776" cy="216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899592" y="1556792"/>
            <a:ext cx="8001000" cy="37600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（三）贷款展期申请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    学生及其共同借款人因家庭贫困暂无还款能力，可以按规定给予办理展期。</a:t>
            </a:r>
          </a:p>
          <a:p>
            <a:pPr lvl="0" algn="l">
              <a:lnSpc>
                <a:spcPts val="2600"/>
              </a:lnSpc>
            </a:pP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en-US" altLang="zh-CN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   注意事项：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1、申请展期条件：未到期、未拖欠的且借据余额大于0的借据；</a:t>
            </a:r>
          </a:p>
          <a:p>
            <a:pPr>
              <a:lnSpc>
                <a:spcPts val="26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    2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、学生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应在贷款到期前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20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天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通过生源地助学贷款在线服务系统提交贷款展期申</a:t>
            </a:r>
            <a:endParaRPr lang="en-US" altLang="zh-CN" sz="1400" dirty="0" smtClean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>
              <a:lnSpc>
                <a:spcPts val="2600"/>
              </a:lnSpc>
            </a:pP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请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，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并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按规定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到经办银行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办理展期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手续</a:t>
            </a:r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。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683568" y="1700808"/>
            <a:ext cx="7786687" cy="2503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三、信息变更</a:t>
            </a:r>
            <a:endParaRPr lang="zh-CN" altLang="en-US" sz="2400" b="1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冬青黑体简体中文 W3" charset="0"/>
                <a:ea typeface="冬青黑体简体中文 W3" charset="0"/>
                <a:sym typeface="+mn-ea"/>
              </a:rPr>
              <a:t>（一）就学信息变更申请</a:t>
            </a: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indent="177800"/>
            <a:r>
              <a:rPr lang="zh-CN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）学生因休学、复学、留级、跳级、转专业或转院系、退学、开除学籍、出国、错误更正等情况发起就学信息变更申请，高校需对学生发起的就学信息变更申请进行审核。</a:t>
            </a:r>
          </a:p>
          <a:p>
            <a:pPr indent="177800"/>
            <a:endParaRPr lang="en-US" altLang="zh-CN" sz="1400" dirty="0" smtClean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indent="177800"/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（</a:t>
            </a:r>
            <a:r>
              <a:rPr lang="en-US" altLang="zh-CN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）学生发生休学、复学、留级、跳级、转专业或转院系、退学、开除学籍、出国、死亡、错误更正等情况未能发起就学信息变更申请的，可以由高校直接发起并提交。 </a:t>
            </a: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>
              <a:lnSpc>
                <a:spcPts val="2600"/>
              </a:lnSpc>
            </a:pPr>
            <a:endParaRPr lang="zh-CN" altLang="en-US" sz="1400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677545" y="3130550"/>
            <a:ext cx="7787005" cy="2880000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28000"/>
            </a:schemeClr>
          </a:solidFill>
          <a:ln w="952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 defTabSz="914400">
              <a:buClrTx/>
              <a:buSzTx/>
              <a:buFontTx/>
            </a:pPr>
            <a:endParaRPr lang="zh-CN" altLang="en-US" sz="1800">
              <a:ln>
                <a:noFill/>
              </a:ln>
              <a:effectLst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80135" y="3538855"/>
            <a:ext cx="7092315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2600"/>
              </a:lnSpc>
            </a:pPr>
            <a:r>
              <a:rPr lang="zh-CN" altLang="en-US" dirty="0">
                <a:solidFill>
                  <a:srgbClr val="FF0000"/>
                </a:solidFill>
                <a:latin typeface="冬青黑体简体中文 W6" charset="0"/>
                <a:ea typeface="冬青黑体简体中文 W6" charset="0"/>
                <a:sym typeface="+mn-ea"/>
              </a:rPr>
              <a:t>注：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  <a:p>
            <a:pPr lvl="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1、学生退学、开除学籍的，贴息截止日至当月月底；学生留级、跳级、出 </a:t>
            </a:r>
            <a:r>
              <a:rPr lang="zh-CN" altLang="en-US" sz="1400" dirty="0" smtClean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国</a:t>
            </a: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、转专业、错误更正，贴息截止日至应毕业当年的8月31日；学生休学、复学，贴息截止日至实际毕业当年的8月31日。</a:t>
            </a:r>
          </a:p>
          <a:p>
            <a:pPr lvl="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2、学生在11月1日到12月20日期间不能办理就学信息变更。</a:t>
            </a:r>
          </a:p>
          <a:p>
            <a:pPr lvl="0" algn="l" latinLnBrk="0">
              <a:lnSpc>
                <a:spcPts val="2200"/>
              </a:lnSpc>
            </a:pPr>
            <a:r>
              <a:rPr lang="zh-CN" altLang="en-US" sz="1400" dirty="0">
                <a:solidFill>
                  <a:schemeClr val="bg2"/>
                </a:solidFill>
                <a:latin typeface="冬青黑体简体中文 W3" charset="0"/>
                <a:ea typeface="冬青黑体简体中文 W3" charset="0"/>
                <a:sym typeface="+mn-ea"/>
              </a:rPr>
              <a:t>3、在读学历的在读状态为在读和离校，才可以发起就学信息变更申请。</a:t>
            </a:r>
            <a:endParaRPr lang="zh-CN" altLang="en-US" dirty="0">
              <a:solidFill>
                <a:schemeClr val="bg2"/>
              </a:solidFill>
              <a:latin typeface="冬青黑体简体中文 W3" charset="0"/>
              <a:ea typeface="冬青黑体简体中文 W3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ountain To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3209</Words>
  <Application>Microsoft Office PowerPoint</Application>
  <PresentationFormat>全屏显示(4:3)</PresentationFormat>
  <Paragraphs>266</Paragraphs>
  <Slides>29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微软雅黑</vt:lpstr>
      <vt:lpstr>楷体_GB2312</vt:lpstr>
      <vt:lpstr>冬青黑体简体中文 W6</vt:lpstr>
      <vt:lpstr>Bauer Bodoni Std Black</vt:lpstr>
      <vt:lpstr>冬青黑体简体中文 W3</vt:lpstr>
      <vt:lpstr>Wingdings</vt:lpstr>
      <vt:lpstr>Calibri</vt:lpstr>
      <vt:lpstr>Franklin Gothic Medium</vt:lpstr>
      <vt:lpstr>Franklin Gothic Book</vt:lpstr>
      <vt:lpstr>黑体</vt:lpstr>
      <vt:lpstr>1_Mountain Top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叶皓</dc:creator>
  <cp:lastModifiedBy>Administrator</cp:lastModifiedBy>
  <cp:revision>496</cp:revision>
  <dcterms:created xsi:type="dcterms:W3CDTF">2012-06-06T01:30:00Z</dcterms:created>
  <dcterms:modified xsi:type="dcterms:W3CDTF">2016-08-23T03:01:53Z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